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688" r:id="rId1"/>
  </p:sldMasterIdLst>
  <p:notesMasterIdLst>
    <p:notesMasterId r:id="rId22"/>
  </p:notesMasterIdLst>
  <p:handoutMasterIdLst>
    <p:handoutMasterId r:id="rId23"/>
  </p:handoutMasterIdLst>
  <p:sldIdLst>
    <p:sldId id="263" r:id="rId2"/>
    <p:sldId id="272" r:id="rId3"/>
    <p:sldId id="290" r:id="rId4"/>
    <p:sldId id="291" r:id="rId5"/>
    <p:sldId id="269" r:id="rId6"/>
    <p:sldId id="303" r:id="rId7"/>
    <p:sldId id="271" r:id="rId8"/>
    <p:sldId id="285" r:id="rId9"/>
    <p:sldId id="273" r:id="rId10"/>
    <p:sldId id="299" r:id="rId11"/>
    <p:sldId id="278" r:id="rId12"/>
    <p:sldId id="279" r:id="rId13"/>
    <p:sldId id="280" r:id="rId14"/>
    <p:sldId id="295" r:id="rId15"/>
    <p:sldId id="281" r:id="rId16"/>
    <p:sldId id="300" r:id="rId17"/>
    <p:sldId id="301" r:id="rId18"/>
    <p:sldId id="298" r:id="rId19"/>
    <p:sldId id="302" r:id="rId20"/>
    <p:sldId id="262" r:id="rId21"/>
  </p:sldIdLst>
  <p:sldSz cx="12192000" cy="6858000"/>
  <p:notesSz cx="6797675" cy="9926638"/>
  <p:custDataLst>
    <p:tags r:id="rId24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05A"/>
    <a:srgbClr val="EEF4E2"/>
    <a:srgbClr val="EA161F"/>
    <a:srgbClr val="9999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2213" autoAdjust="0"/>
  </p:normalViewPr>
  <p:slideViewPr>
    <p:cSldViewPr>
      <p:cViewPr varScale="1">
        <p:scale>
          <a:sx n="69" d="100"/>
          <a:sy n="69" d="100"/>
        </p:scale>
        <p:origin x="1090" y="67"/>
      </p:cViewPr>
      <p:guideLst>
        <p:guide orient="horz" pos="2880"/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3624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CH"/>
              <a:t>Einfühung</a:t>
            </a:r>
            <a:r>
              <a:rPr lang="de-CH" baseline="0"/>
              <a:t> BLG</a:t>
            </a:r>
            <a:endParaRPr lang="de-CH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'V1 alle über X J'!$B$5</c:f>
              <c:strCache>
                <c:ptCount val="1"/>
                <c:pt idx="0">
                  <c:v>Institutionell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'V1 alle über X J'!$C$4:$R$4</c:f>
              <c:strCache>
                <c:ptCount val="16"/>
                <c:pt idx="0">
                  <c:v>Q1 / 2024</c:v>
                </c:pt>
                <c:pt idx="1">
                  <c:v>Q2 / 2024</c:v>
                </c:pt>
                <c:pt idx="2">
                  <c:v>Q3 / 2024</c:v>
                </c:pt>
                <c:pt idx="3">
                  <c:v>Q4 / 2024</c:v>
                </c:pt>
                <c:pt idx="4">
                  <c:v>Q1 / 2025</c:v>
                </c:pt>
                <c:pt idx="5">
                  <c:v>Q2 / 2025</c:v>
                </c:pt>
                <c:pt idx="6">
                  <c:v>Q3 / 2025</c:v>
                </c:pt>
                <c:pt idx="7">
                  <c:v>Q4 / 2025</c:v>
                </c:pt>
                <c:pt idx="8">
                  <c:v>Q1 / 2026</c:v>
                </c:pt>
                <c:pt idx="9">
                  <c:v>Q2 / 2026</c:v>
                </c:pt>
                <c:pt idx="10">
                  <c:v>Q3 / 2026</c:v>
                </c:pt>
                <c:pt idx="11">
                  <c:v>Q4 / 2026</c:v>
                </c:pt>
                <c:pt idx="12">
                  <c:v>Q1 / 2027</c:v>
                </c:pt>
                <c:pt idx="13">
                  <c:v>Q2 / 2027</c:v>
                </c:pt>
                <c:pt idx="14">
                  <c:v>Q3 / 2027</c:v>
                </c:pt>
                <c:pt idx="15">
                  <c:v>Q4 / 2027</c:v>
                </c:pt>
              </c:strCache>
            </c:strRef>
          </c:cat>
          <c:val>
            <c:numRef>
              <c:f>'V1 alle über X J'!$C$5:$R$5</c:f>
              <c:numCache>
                <c:formatCode>0</c:formatCode>
                <c:ptCount val="16"/>
                <c:pt idx="0">
                  <c:v>120</c:v>
                </c:pt>
                <c:pt idx="1">
                  <c:v>290</c:v>
                </c:pt>
                <c:pt idx="2">
                  <c:v>505</c:v>
                </c:pt>
                <c:pt idx="3">
                  <c:v>720</c:v>
                </c:pt>
                <c:pt idx="4">
                  <c:v>935</c:v>
                </c:pt>
                <c:pt idx="5">
                  <c:v>1150</c:v>
                </c:pt>
                <c:pt idx="6">
                  <c:v>1365</c:v>
                </c:pt>
                <c:pt idx="7">
                  <c:v>1580</c:v>
                </c:pt>
                <c:pt idx="8">
                  <c:v>1795</c:v>
                </c:pt>
                <c:pt idx="9">
                  <c:v>2010</c:v>
                </c:pt>
                <c:pt idx="10">
                  <c:v>2225</c:v>
                </c:pt>
                <c:pt idx="11">
                  <c:v>2440</c:v>
                </c:pt>
                <c:pt idx="12">
                  <c:v>2655</c:v>
                </c:pt>
                <c:pt idx="13">
                  <c:v>2870</c:v>
                </c:pt>
                <c:pt idx="14">
                  <c:v>3085</c:v>
                </c:pt>
                <c:pt idx="15">
                  <c:v>3300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83-4BC2-99DA-62B2B48F4433}"/>
            </c:ext>
          </c:extLst>
        </c:ser>
        <c:ser>
          <c:idx val="1"/>
          <c:order val="1"/>
          <c:tx>
            <c:strRef>
              <c:f>'V1 alle über X J'!$B$6</c:f>
              <c:strCache>
                <c:ptCount val="1"/>
                <c:pt idx="0">
                  <c:v>PrivatWohnend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'V1 alle über X J'!$C$4:$R$4</c:f>
              <c:strCache>
                <c:ptCount val="16"/>
                <c:pt idx="0">
                  <c:v>Q1 / 2024</c:v>
                </c:pt>
                <c:pt idx="1">
                  <c:v>Q2 / 2024</c:v>
                </c:pt>
                <c:pt idx="2">
                  <c:v>Q3 / 2024</c:v>
                </c:pt>
                <c:pt idx="3">
                  <c:v>Q4 / 2024</c:v>
                </c:pt>
                <c:pt idx="4">
                  <c:v>Q1 / 2025</c:v>
                </c:pt>
                <c:pt idx="5">
                  <c:v>Q2 / 2025</c:v>
                </c:pt>
                <c:pt idx="6">
                  <c:v>Q3 / 2025</c:v>
                </c:pt>
                <c:pt idx="7">
                  <c:v>Q4 / 2025</c:v>
                </c:pt>
                <c:pt idx="8">
                  <c:v>Q1 / 2026</c:v>
                </c:pt>
                <c:pt idx="9">
                  <c:v>Q2 / 2026</c:v>
                </c:pt>
                <c:pt idx="10">
                  <c:v>Q3 / 2026</c:v>
                </c:pt>
                <c:pt idx="11">
                  <c:v>Q4 / 2026</c:v>
                </c:pt>
                <c:pt idx="12">
                  <c:v>Q1 / 2027</c:v>
                </c:pt>
                <c:pt idx="13">
                  <c:v>Q2 / 2027</c:v>
                </c:pt>
                <c:pt idx="14">
                  <c:v>Q3 / 2027</c:v>
                </c:pt>
                <c:pt idx="15">
                  <c:v>Q4 / 2027</c:v>
                </c:pt>
              </c:strCache>
            </c:strRef>
          </c:cat>
          <c:val>
            <c:numRef>
              <c:f>'V1 alle über X J'!$C$6:$R$6</c:f>
              <c:numCache>
                <c:formatCode>0</c:formatCode>
                <c:ptCount val="16"/>
                <c:pt idx="0">
                  <c:v>50</c:v>
                </c:pt>
                <c:pt idx="1">
                  <c:v>200</c:v>
                </c:pt>
                <c:pt idx="2">
                  <c:v>540</c:v>
                </c:pt>
                <c:pt idx="3">
                  <c:v>880</c:v>
                </c:pt>
                <c:pt idx="4">
                  <c:v>1220</c:v>
                </c:pt>
                <c:pt idx="5">
                  <c:v>1560</c:v>
                </c:pt>
                <c:pt idx="6">
                  <c:v>1900</c:v>
                </c:pt>
                <c:pt idx="7">
                  <c:v>2240</c:v>
                </c:pt>
                <c:pt idx="8">
                  <c:v>2580</c:v>
                </c:pt>
                <c:pt idx="9">
                  <c:v>2920</c:v>
                </c:pt>
                <c:pt idx="10">
                  <c:v>3260</c:v>
                </c:pt>
                <c:pt idx="11">
                  <c:v>3600</c:v>
                </c:pt>
                <c:pt idx="12">
                  <c:v>3940</c:v>
                </c:pt>
                <c:pt idx="13">
                  <c:v>4280</c:v>
                </c:pt>
                <c:pt idx="14">
                  <c:v>4620</c:v>
                </c:pt>
                <c:pt idx="15">
                  <c:v>4960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83-4BC2-99DA-62B2B48F44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7270864"/>
        <c:axId val="527268240"/>
      </c:barChart>
      <c:lineChart>
        <c:grouping val="standard"/>
        <c:varyColors val="0"/>
        <c:ser>
          <c:idx val="2"/>
          <c:order val="2"/>
          <c:tx>
            <c:strRef>
              <c:f>'V1 alle über X J'!$B$7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'V1 alle über X J'!$C$4:$R$4</c:f>
              <c:strCache>
                <c:ptCount val="16"/>
                <c:pt idx="0">
                  <c:v>Q1 / 2024</c:v>
                </c:pt>
                <c:pt idx="1">
                  <c:v>Q2 / 2024</c:v>
                </c:pt>
                <c:pt idx="2">
                  <c:v>Q3 / 2024</c:v>
                </c:pt>
                <c:pt idx="3">
                  <c:v>Q4 / 2024</c:v>
                </c:pt>
                <c:pt idx="4">
                  <c:v>Q1 / 2025</c:v>
                </c:pt>
                <c:pt idx="5">
                  <c:v>Q2 / 2025</c:v>
                </c:pt>
                <c:pt idx="6">
                  <c:v>Q3 / 2025</c:v>
                </c:pt>
                <c:pt idx="7">
                  <c:v>Q4 / 2025</c:v>
                </c:pt>
                <c:pt idx="8">
                  <c:v>Q1 / 2026</c:v>
                </c:pt>
                <c:pt idx="9">
                  <c:v>Q2 / 2026</c:v>
                </c:pt>
                <c:pt idx="10">
                  <c:v>Q3 / 2026</c:v>
                </c:pt>
                <c:pt idx="11">
                  <c:v>Q4 / 2026</c:v>
                </c:pt>
                <c:pt idx="12">
                  <c:v>Q1 / 2027</c:v>
                </c:pt>
                <c:pt idx="13">
                  <c:v>Q2 / 2027</c:v>
                </c:pt>
                <c:pt idx="14">
                  <c:v>Q3 / 2027</c:v>
                </c:pt>
                <c:pt idx="15">
                  <c:v>Q4 / 2027</c:v>
                </c:pt>
              </c:strCache>
            </c:strRef>
          </c:cat>
          <c:val>
            <c:numRef>
              <c:f>'V1 alle über X J'!$C$7:$R$7</c:f>
              <c:numCache>
                <c:formatCode>0</c:formatCode>
                <c:ptCount val="16"/>
                <c:pt idx="0">
                  <c:v>170</c:v>
                </c:pt>
                <c:pt idx="1">
                  <c:v>490</c:v>
                </c:pt>
                <c:pt idx="2">
                  <c:v>1045</c:v>
                </c:pt>
                <c:pt idx="3">
                  <c:v>1600</c:v>
                </c:pt>
                <c:pt idx="4">
                  <c:v>2155</c:v>
                </c:pt>
                <c:pt idx="5">
                  <c:v>2710</c:v>
                </c:pt>
                <c:pt idx="6">
                  <c:v>3265</c:v>
                </c:pt>
                <c:pt idx="7">
                  <c:v>3820</c:v>
                </c:pt>
                <c:pt idx="8">
                  <c:v>4375</c:v>
                </c:pt>
                <c:pt idx="9">
                  <c:v>4930</c:v>
                </c:pt>
                <c:pt idx="10">
                  <c:v>5485</c:v>
                </c:pt>
                <c:pt idx="11">
                  <c:v>6040</c:v>
                </c:pt>
                <c:pt idx="12">
                  <c:v>6595</c:v>
                </c:pt>
                <c:pt idx="13">
                  <c:v>7150</c:v>
                </c:pt>
                <c:pt idx="14">
                  <c:v>7705</c:v>
                </c:pt>
                <c:pt idx="15">
                  <c:v>8260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B83-4BC2-99DA-62B2B48F44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270864"/>
        <c:axId val="527268240"/>
      </c:lineChart>
      <c:catAx>
        <c:axId val="52727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27268240"/>
        <c:crosses val="autoZero"/>
        <c:auto val="1"/>
        <c:lblAlgn val="ctr"/>
        <c:lblOffset val="100"/>
        <c:noMultiLvlLbl val="0"/>
      </c:catAx>
      <c:valAx>
        <c:axId val="52726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27270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D13257-FBD3-4F6F-AF25-D1E4CEF3A6A5}" type="doc">
      <dgm:prSet loTypeId="urn:microsoft.com/office/officeart/2005/8/layout/process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B1900A9D-13AC-4E9D-A00D-67A8230E7A76}">
      <dgm:prSet phldrT="[Text]"/>
      <dgm:spPr/>
      <dgm:t>
        <a:bodyPr/>
        <a:lstStyle/>
        <a:p>
          <a:pPr algn="ctr"/>
          <a:r>
            <a:rPr lang="de-DE" b="1" dirty="0"/>
            <a:t>01.01.2008</a:t>
          </a:r>
        </a:p>
        <a:p>
          <a:pPr algn="ctr"/>
          <a:r>
            <a:rPr lang="de-DE" dirty="0"/>
            <a:t>Übertragung Aufgabenverantwortung </a:t>
          </a:r>
          <a:r>
            <a:rPr lang="de-CH" dirty="0"/>
            <a:t>Behindertenhilfe </a:t>
          </a:r>
          <a:r>
            <a:rPr lang="de-DE" dirty="0"/>
            <a:t>von Bund zu Kanton</a:t>
          </a:r>
        </a:p>
      </dgm:t>
    </dgm:pt>
    <dgm:pt modelId="{A6BE91C1-A6E2-469A-B6A5-522728F024C8}" type="parTrans" cxnId="{4C0AA0C9-7011-4107-9268-420FDDE6DD49}">
      <dgm:prSet/>
      <dgm:spPr/>
      <dgm:t>
        <a:bodyPr/>
        <a:lstStyle/>
        <a:p>
          <a:endParaRPr lang="de-DE"/>
        </a:p>
      </dgm:t>
    </dgm:pt>
    <dgm:pt modelId="{94850CC7-38AC-41F4-B104-C1AAEC21E909}" type="sibTrans" cxnId="{4C0AA0C9-7011-4107-9268-420FDDE6DD49}">
      <dgm:prSet/>
      <dgm:spPr/>
      <dgm:t>
        <a:bodyPr/>
        <a:lstStyle/>
        <a:p>
          <a:endParaRPr lang="de-DE"/>
        </a:p>
      </dgm:t>
    </dgm:pt>
    <dgm:pt modelId="{CD4BDC33-9089-4C9E-A34D-506A40FA0BD5}">
      <dgm:prSet phldrT="[Text]"/>
      <dgm:spPr/>
      <dgm:t>
        <a:bodyPr/>
        <a:lstStyle/>
        <a:p>
          <a:pPr algn="ctr"/>
          <a:r>
            <a:rPr lang="de-DE" b="1" dirty="0"/>
            <a:t>26.01.2011</a:t>
          </a:r>
        </a:p>
        <a:p>
          <a:pPr algn="ctr"/>
          <a:r>
            <a:rPr lang="de-CH" dirty="0"/>
            <a:t>Genehmigung Behindertenkonzept durch den Bundesrat</a:t>
          </a:r>
          <a:endParaRPr lang="de-DE" dirty="0"/>
        </a:p>
        <a:p>
          <a:pPr algn="ctr"/>
          <a:endParaRPr lang="de-DE" dirty="0"/>
        </a:p>
      </dgm:t>
    </dgm:pt>
    <dgm:pt modelId="{F331A826-6D22-4C00-9410-A971B07C4C1D}" type="parTrans" cxnId="{E7706460-666B-4E06-AB92-345B38D5E8CF}">
      <dgm:prSet/>
      <dgm:spPr/>
      <dgm:t>
        <a:bodyPr/>
        <a:lstStyle/>
        <a:p>
          <a:endParaRPr lang="de-DE"/>
        </a:p>
      </dgm:t>
    </dgm:pt>
    <dgm:pt modelId="{DAFE0E8D-3F22-4382-9774-BAC6262F5A59}" type="sibTrans" cxnId="{E7706460-666B-4E06-AB92-345B38D5E8CF}">
      <dgm:prSet/>
      <dgm:spPr/>
      <dgm:t>
        <a:bodyPr/>
        <a:lstStyle/>
        <a:p>
          <a:endParaRPr lang="de-DE"/>
        </a:p>
      </dgm:t>
    </dgm:pt>
    <dgm:pt modelId="{53E1E9FD-47A1-430F-93FA-CBAF72ADC7C1}">
      <dgm:prSet phldrT="[Text]"/>
      <dgm:spPr/>
      <dgm:t>
        <a:bodyPr/>
        <a:lstStyle/>
        <a:p>
          <a:pPr algn="ctr"/>
          <a:r>
            <a:rPr lang="de-DE" b="1" dirty="0"/>
            <a:t>04.2016</a:t>
          </a:r>
        </a:p>
        <a:p>
          <a:pPr algn="ctr"/>
          <a:r>
            <a:rPr lang="de-CH" dirty="0"/>
            <a:t>Abklärungsinstrument VIBEL 0 wird eingeführt und mittels einem Piloten getestet</a:t>
          </a:r>
          <a:endParaRPr lang="de-DE" dirty="0"/>
        </a:p>
      </dgm:t>
    </dgm:pt>
    <dgm:pt modelId="{26608981-DA86-45FD-9570-816FEFE0F425}" type="parTrans" cxnId="{DDECE15A-4EF0-4ED8-8FA3-9F6D854FB4DF}">
      <dgm:prSet/>
      <dgm:spPr/>
      <dgm:t>
        <a:bodyPr/>
        <a:lstStyle/>
        <a:p>
          <a:endParaRPr lang="de-DE"/>
        </a:p>
      </dgm:t>
    </dgm:pt>
    <dgm:pt modelId="{CA87C5AB-C3CE-487E-AFEA-4CEA3B57B848}" type="sibTrans" cxnId="{DDECE15A-4EF0-4ED8-8FA3-9F6D854FB4DF}">
      <dgm:prSet/>
      <dgm:spPr/>
      <dgm:t>
        <a:bodyPr/>
        <a:lstStyle/>
        <a:p>
          <a:endParaRPr lang="de-DE"/>
        </a:p>
      </dgm:t>
    </dgm:pt>
    <dgm:pt modelId="{AD3D4C56-9130-4C9B-8B08-75434EAA7833}">
      <dgm:prSet phldrT="[Text]"/>
      <dgm:spPr/>
      <dgm:t>
        <a:bodyPr/>
        <a:lstStyle/>
        <a:p>
          <a:pPr algn="ctr"/>
          <a:r>
            <a:rPr lang="de-DE" b="1" dirty="0"/>
            <a:t>2018</a:t>
          </a:r>
        </a:p>
        <a:p>
          <a:pPr algn="ctr"/>
          <a:r>
            <a:rPr lang="de-CH" dirty="0"/>
            <a:t>Weiterentwicklung VIBEL 2</a:t>
          </a:r>
          <a:endParaRPr lang="de-DE" dirty="0"/>
        </a:p>
      </dgm:t>
    </dgm:pt>
    <dgm:pt modelId="{389F720F-18C0-4143-B4B9-BA06DC3F7463}" type="parTrans" cxnId="{BD656859-414F-4F38-A988-0407DE3F3CCC}">
      <dgm:prSet/>
      <dgm:spPr/>
      <dgm:t>
        <a:bodyPr/>
        <a:lstStyle/>
        <a:p>
          <a:endParaRPr lang="de-DE"/>
        </a:p>
      </dgm:t>
    </dgm:pt>
    <dgm:pt modelId="{734A4554-7BEB-4B24-AF16-B05025017A17}" type="sibTrans" cxnId="{BD656859-414F-4F38-A988-0407DE3F3CCC}">
      <dgm:prSet/>
      <dgm:spPr/>
      <dgm:t>
        <a:bodyPr/>
        <a:lstStyle/>
        <a:p>
          <a:endParaRPr lang="de-DE"/>
        </a:p>
      </dgm:t>
    </dgm:pt>
    <dgm:pt modelId="{5FB0B18F-0AB9-4E33-9062-A255FCC12862}">
      <dgm:prSet phldrT="[Text]"/>
      <dgm:spPr/>
      <dgm:t>
        <a:bodyPr/>
        <a:lstStyle/>
        <a:p>
          <a:pPr algn="ctr"/>
          <a:r>
            <a:rPr lang="de-DE" b="1" dirty="0"/>
            <a:t>2019-2021</a:t>
          </a:r>
        </a:p>
        <a:p>
          <a:pPr algn="ctr"/>
          <a:r>
            <a:rPr lang="de-CH" b="1" dirty="0"/>
            <a:t>VIBEL</a:t>
          </a:r>
          <a:r>
            <a:rPr lang="de-CH" dirty="0"/>
            <a:t> als Abklärungsinstrument wird abgelöst und durch </a:t>
          </a:r>
          <a:r>
            <a:rPr lang="de-CH" b="1" dirty="0"/>
            <a:t>IHP</a:t>
          </a:r>
          <a:r>
            <a:rPr lang="de-CH" dirty="0"/>
            <a:t> ersetzt. Eine neue Erprobung des Instruments hat stattgefunden</a:t>
          </a:r>
          <a:endParaRPr lang="de-DE" dirty="0"/>
        </a:p>
      </dgm:t>
    </dgm:pt>
    <dgm:pt modelId="{8ED0EB07-3D50-4FF3-BE89-9FD37D800602}" type="parTrans" cxnId="{F61A5736-20EA-4043-B703-7D0035BDB8BA}">
      <dgm:prSet/>
      <dgm:spPr/>
      <dgm:t>
        <a:bodyPr/>
        <a:lstStyle/>
        <a:p>
          <a:endParaRPr lang="de-DE"/>
        </a:p>
      </dgm:t>
    </dgm:pt>
    <dgm:pt modelId="{E3C56FD3-F7E2-4FEB-B7CD-DCCB5963A39A}" type="sibTrans" cxnId="{F61A5736-20EA-4043-B703-7D0035BDB8BA}">
      <dgm:prSet/>
      <dgm:spPr/>
      <dgm:t>
        <a:bodyPr/>
        <a:lstStyle/>
        <a:p>
          <a:endParaRPr lang="de-DE"/>
        </a:p>
      </dgm:t>
    </dgm:pt>
    <dgm:pt modelId="{DDF8D4A4-5369-4111-B9C8-97D1ECEED234}">
      <dgm:prSet phldrT="[Text]"/>
      <dgm:spPr/>
      <dgm:t>
        <a:bodyPr/>
        <a:lstStyle/>
        <a:p>
          <a:pPr algn="ctr"/>
          <a:r>
            <a:rPr lang="de-CH" b="1" dirty="0"/>
            <a:t>Aktuell</a:t>
          </a:r>
        </a:p>
        <a:p>
          <a:pPr algn="ctr"/>
          <a:r>
            <a:rPr lang="de-CH" dirty="0"/>
            <a:t>Erarbeiten Gesetzesvorlage </a:t>
          </a:r>
          <a:r>
            <a:rPr lang="de-CH" b="1" dirty="0"/>
            <a:t>BLG</a:t>
          </a:r>
          <a:r>
            <a:rPr lang="de-CH" dirty="0"/>
            <a:t>, Rechtssetzungskonzept und der Verordnung</a:t>
          </a:r>
          <a:endParaRPr lang="de-DE" dirty="0"/>
        </a:p>
      </dgm:t>
    </dgm:pt>
    <dgm:pt modelId="{7A6E45F0-C4DE-4C97-A3CD-966F8D21B538}" type="parTrans" cxnId="{3E6AB348-BC09-4C9A-A3BC-4D15DAD1FA5E}">
      <dgm:prSet/>
      <dgm:spPr/>
      <dgm:t>
        <a:bodyPr/>
        <a:lstStyle/>
        <a:p>
          <a:endParaRPr lang="de-DE"/>
        </a:p>
      </dgm:t>
    </dgm:pt>
    <dgm:pt modelId="{E44EA009-7317-42F3-B8B1-DFC1636D328C}" type="sibTrans" cxnId="{3E6AB348-BC09-4C9A-A3BC-4D15DAD1FA5E}">
      <dgm:prSet/>
      <dgm:spPr/>
      <dgm:t>
        <a:bodyPr/>
        <a:lstStyle/>
        <a:p>
          <a:endParaRPr lang="de-DE"/>
        </a:p>
      </dgm:t>
    </dgm:pt>
    <dgm:pt modelId="{6898D382-B373-4590-9447-F91C2575139D}">
      <dgm:prSet phldrT="[Text]"/>
      <dgm:spPr/>
      <dgm:t>
        <a:bodyPr/>
        <a:lstStyle/>
        <a:p>
          <a:pPr algn="ctr"/>
          <a:r>
            <a:rPr lang="de-DE" b="1" dirty="0"/>
            <a:t>01.01.2024 </a:t>
          </a:r>
        </a:p>
        <a:p>
          <a:pPr algn="ctr"/>
          <a:r>
            <a:rPr lang="de-CH" dirty="0"/>
            <a:t>Gesetzes- und flächendeckende Einführung der Berner Behindertenhilfe</a:t>
          </a:r>
          <a:endParaRPr lang="de-DE" dirty="0"/>
        </a:p>
      </dgm:t>
    </dgm:pt>
    <dgm:pt modelId="{2C368644-DF79-4260-BBDA-138195D3F09C}" type="parTrans" cxnId="{A9C0EA61-9782-49C2-9E2A-8FBBCE0A90BD}">
      <dgm:prSet/>
      <dgm:spPr/>
      <dgm:t>
        <a:bodyPr/>
        <a:lstStyle/>
        <a:p>
          <a:endParaRPr lang="de-DE"/>
        </a:p>
      </dgm:t>
    </dgm:pt>
    <dgm:pt modelId="{D53B5CA1-CB0A-42F0-A161-0C4C0A7EC6DF}" type="sibTrans" cxnId="{A9C0EA61-9782-49C2-9E2A-8FBBCE0A90BD}">
      <dgm:prSet/>
      <dgm:spPr/>
      <dgm:t>
        <a:bodyPr/>
        <a:lstStyle/>
        <a:p>
          <a:endParaRPr lang="de-DE"/>
        </a:p>
      </dgm:t>
    </dgm:pt>
    <dgm:pt modelId="{710CB3A0-E51F-40E2-A5B5-EDC9A61B7416}">
      <dgm:prSet phldrT="[Text]"/>
      <dgm:spPr/>
      <dgm:t>
        <a:bodyPr/>
        <a:lstStyle/>
        <a:p>
          <a:pPr algn="ctr"/>
          <a:r>
            <a:rPr lang="de-DE" b="1" dirty="0"/>
            <a:t>2018</a:t>
          </a:r>
        </a:p>
        <a:p>
          <a:pPr algn="ctr"/>
          <a:r>
            <a:rPr lang="de-DE" dirty="0"/>
            <a:t>Eine Zwischenanalyse wird erstellt und Aufnahmestopp Pilot verordnet</a:t>
          </a:r>
        </a:p>
      </dgm:t>
    </dgm:pt>
    <dgm:pt modelId="{342115F6-15EE-4410-8BED-336181E425F4}" type="parTrans" cxnId="{AD96F542-FF5A-44DB-AEA9-FA6C0ECFF96A}">
      <dgm:prSet/>
      <dgm:spPr/>
      <dgm:t>
        <a:bodyPr/>
        <a:lstStyle/>
        <a:p>
          <a:endParaRPr lang="de-DE"/>
        </a:p>
      </dgm:t>
    </dgm:pt>
    <dgm:pt modelId="{5FB1A296-0214-4153-AB7D-635E8A42EB51}" type="sibTrans" cxnId="{AD96F542-FF5A-44DB-AEA9-FA6C0ECFF96A}">
      <dgm:prSet/>
      <dgm:spPr/>
      <dgm:t>
        <a:bodyPr/>
        <a:lstStyle/>
        <a:p>
          <a:endParaRPr lang="de-DE"/>
        </a:p>
      </dgm:t>
    </dgm:pt>
    <dgm:pt modelId="{66B0E6EB-E1F7-44E2-A9A7-656BB9302805}">
      <dgm:prSet phldrT="[Text]"/>
      <dgm:spPr/>
      <dgm:t>
        <a:bodyPr/>
        <a:lstStyle/>
        <a:p>
          <a:pPr algn="ctr"/>
          <a:r>
            <a:rPr lang="de-DE" b="1" dirty="0"/>
            <a:t>2016/2017</a:t>
          </a:r>
        </a:p>
        <a:p>
          <a:pPr algn="ctr"/>
          <a:r>
            <a:rPr lang="de-DE" dirty="0"/>
            <a:t>Weiterentwicklung VIBEL 0 zu VIBEL 1</a:t>
          </a:r>
        </a:p>
      </dgm:t>
    </dgm:pt>
    <dgm:pt modelId="{EEBE6CC1-8F7A-4C35-93D2-5B64711E5CAA}" type="parTrans" cxnId="{DD6444C0-2E4D-4AD8-B60F-732FC66B198F}">
      <dgm:prSet/>
      <dgm:spPr/>
      <dgm:t>
        <a:bodyPr/>
        <a:lstStyle/>
        <a:p>
          <a:endParaRPr lang="de-DE"/>
        </a:p>
      </dgm:t>
    </dgm:pt>
    <dgm:pt modelId="{E92CD42D-6C2C-4853-B3EC-23DE7C9B7938}" type="sibTrans" cxnId="{DD6444C0-2E4D-4AD8-B60F-732FC66B198F}">
      <dgm:prSet/>
      <dgm:spPr/>
      <dgm:t>
        <a:bodyPr/>
        <a:lstStyle/>
        <a:p>
          <a:endParaRPr lang="de-DE"/>
        </a:p>
      </dgm:t>
    </dgm:pt>
    <dgm:pt modelId="{BB151246-B567-4FDC-BD22-0D0D4137DE26}" type="pres">
      <dgm:prSet presAssocID="{DFD13257-FBD3-4F6F-AF25-D1E4CEF3A6A5}" presName="diagram" presStyleCnt="0">
        <dgm:presLayoutVars>
          <dgm:dir/>
          <dgm:resizeHandles val="exact"/>
        </dgm:presLayoutVars>
      </dgm:prSet>
      <dgm:spPr/>
    </dgm:pt>
    <dgm:pt modelId="{10DEA24C-5851-47EB-971A-44941DD1F4BF}" type="pres">
      <dgm:prSet presAssocID="{B1900A9D-13AC-4E9D-A00D-67A8230E7A76}" presName="node" presStyleLbl="node1" presStyleIdx="0" presStyleCnt="9">
        <dgm:presLayoutVars>
          <dgm:bulletEnabled val="1"/>
        </dgm:presLayoutVars>
      </dgm:prSet>
      <dgm:spPr/>
    </dgm:pt>
    <dgm:pt modelId="{F546FBD5-6689-40BE-8214-AD144CBC8D28}" type="pres">
      <dgm:prSet presAssocID="{94850CC7-38AC-41F4-B104-C1AAEC21E909}" presName="sibTrans" presStyleLbl="sibTrans2D1" presStyleIdx="0" presStyleCnt="8"/>
      <dgm:spPr/>
    </dgm:pt>
    <dgm:pt modelId="{9E749712-9E5A-47C5-9B06-E483EBE9DBE9}" type="pres">
      <dgm:prSet presAssocID="{94850CC7-38AC-41F4-B104-C1AAEC21E909}" presName="connectorText" presStyleLbl="sibTrans2D1" presStyleIdx="0" presStyleCnt="8"/>
      <dgm:spPr/>
    </dgm:pt>
    <dgm:pt modelId="{E368577F-D619-48FC-A621-4F74C9FE2CBA}" type="pres">
      <dgm:prSet presAssocID="{CD4BDC33-9089-4C9E-A34D-506A40FA0BD5}" presName="node" presStyleLbl="node1" presStyleIdx="1" presStyleCnt="9">
        <dgm:presLayoutVars>
          <dgm:bulletEnabled val="1"/>
        </dgm:presLayoutVars>
      </dgm:prSet>
      <dgm:spPr/>
    </dgm:pt>
    <dgm:pt modelId="{F32DDC5A-E770-4021-B495-94692CD4E558}" type="pres">
      <dgm:prSet presAssocID="{DAFE0E8D-3F22-4382-9774-BAC6262F5A59}" presName="sibTrans" presStyleLbl="sibTrans2D1" presStyleIdx="1" presStyleCnt="8"/>
      <dgm:spPr/>
    </dgm:pt>
    <dgm:pt modelId="{F3C63383-5BF2-4E74-ADE9-014E36B2DDF5}" type="pres">
      <dgm:prSet presAssocID="{DAFE0E8D-3F22-4382-9774-BAC6262F5A59}" presName="connectorText" presStyleLbl="sibTrans2D1" presStyleIdx="1" presStyleCnt="8"/>
      <dgm:spPr/>
    </dgm:pt>
    <dgm:pt modelId="{0BC47AEC-799B-4751-8221-8839FFA25A75}" type="pres">
      <dgm:prSet presAssocID="{53E1E9FD-47A1-430F-93FA-CBAF72ADC7C1}" presName="node" presStyleLbl="node1" presStyleIdx="2" presStyleCnt="9">
        <dgm:presLayoutVars>
          <dgm:bulletEnabled val="1"/>
        </dgm:presLayoutVars>
      </dgm:prSet>
      <dgm:spPr/>
    </dgm:pt>
    <dgm:pt modelId="{7E6CC5B9-C6E0-4369-83C3-11FD911CECFE}" type="pres">
      <dgm:prSet presAssocID="{CA87C5AB-C3CE-487E-AFEA-4CEA3B57B848}" presName="sibTrans" presStyleLbl="sibTrans2D1" presStyleIdx="2" presStyleCnt="8"/>
      <dgm:spPr/>
    </dgm:pt>
    <dgm:pt modelId="{A541B11C-9CD7-4812-8D4A-24D15CB92278}" type="pres">
      <dgm:prSet presAssocID="{CA87C5AB-C3CE-487E-AFEA-4CEA3B57B848}" presName="connectorText" presStyleLbl="sibTrans2D1" presStyleIdx="2" presStyleCnt="8"/>
      <dgm:spPr/>
    </dgm:pt>
    <dgm:pt modelId="{3032D4AC-CD20-4E77-B4E8-9164D10B409A}" type="pres">
      <dgm:prSet presAssocID="{66B0E6EB-E1F7-44E2-A9A7-656BB9302805}" presName="node" presStyleLbl="node1" presStyleIdx="3" presStyleCnt="9">
        <dgm:presLayoutVars>
          <dgm:bulletEnabled val="1"/>
        </dgm:presLayoutVars>
      </dgm:prSet>
      <dgm:spPr/>
    </dgm:pt>
    <dgm:pt modelId="{82F33779-881F-4B1A-837D-7AA6CDFCE34C}" type="pres">
      <dgm:prSet presAssocID="{E92CD42D-6C2C-4853-B3EC-23DE7C9B7938}" presName="sibTrans" presStyleLbl="sibTrans2D1" presStyleIdx="3" presStyleCnt="8"/>
      <dgm:spPr/>
    </dgm:pt>
    <dgm:pt modelId="{8B44BF25-D7E4-477A-BDE6-FB58417006A9}" type="pres">
      <dgm:prSet presAssocID="{E92CD42D-6C2C-4853-B3EC-23DE7C9B7938}" presName="connectorText" presStyleLbl="sibTrans2D1" presStyleIdx="3" presStyleCnt="8"/>
      <dgm:spPr/>
    </dgm:pt>
    <dgm:pt modelId="{D4A8E8BD-F01E-4EAB-BD43-06433A678C92}" type="pres">
      <dgm:prSet presAssocID="{AD3D4C56-9130-4C9B-8B08-75434EAA7833}" presName="node" presStyleLbl="node1" presStyleIdx="4" presStyleCnt="9">
        <dgm:presLayoutVars>
          <dgm:bulletEnabled val="1"/>
        </dgm:presLayoutVars>
      </dgm:prSet>
      <dgm:spPr/>
    </dgm:pt>
    <dgm:pt modelId="{78615D37-D171-4CFA-A6E8-E14845D4E435}" type="pres">
      <dgm:prSet presAssocID="{734A4554-7BEB-4B24-AF16-B05025017A17}" presName="sibTrans" presStyleLbl="sibTrans2D1" presStyleIdx="4" presStyleCnt="8"/>
      <dgm:spPr/>
    </dgm:pt>
    <dgm:pt modelId="{FE4CA22F-CBFE-45D5-BC57-2B29D29DD7E6}" type="pres">
      <dgm:prSet presAssocID="{734A4554-7BEB-4B24-AF16-B05025017A17}" presName="connectorText" presStyleLbl="sibTrans2D1" presStyleIdx="4" presStyleCnt="8"/>
      <dgm:spPr/>
    </dgm:pt>
    <dgm:pt modelId="{6CC492D5-6A5C-4A0A-A02B-ECADB6E301AE}" type="pres">
      <dgm:prSet presAssocID="{710CB3A0-E51F-40E2-A5B5-EDC9A61B7416}" presName="node" presStyleLbl="node1" presStyleIdx="5" presStyleCnt="9">
        <dgm:presLayoutVars>
          <dgm:bulletEnabled val="1"/>
        </dgm:presLayoutVars>
      </dgm:prSet>
      <dgm:spPr/>
    </dgm:pt>
    <dgm:pt modelId="{93749D76-6DDA-4035-875A-5B9BD6133F80}" type="pres">
      <dgm:prSet presAssocID="{5FB1A296-0214-4153-AB7D-635E8A42EB51}" presName="sibTrans" presStyleLbl="sibTrans2D1" presStyleIdx="5" presStyleCnt="8"/>
      <dgm:spPr/>
    </dgm:pt>
    <dgm:pt modelId="{35A70EC6-01DA-44E5-8B1E-15B5F915939C}" type="pres">
      <dgm:prSet presAssocID="{5FB1A296-0214-4153-AB7D-635E8A42EB51}" presName="connectorText" presStyleLbl="sibTrans2D1" presStyleIdx="5" presStyleCnt="8"/>
      <dgm:spPr/>
    </dgm:pt>
    <dgm:pt modelId="{356163AD-16A7-434B-9803-B07752EDC36A}" type="pres">
      <dgm:prSet presAssocID="{5FB0B18F-0AB9-4E33-9062-A255FCC12862}" presName="node" presStyleLbl="node1" presStyleIdx="6" presStyleCnt="9">
        <dgm:presLayoutVars>
          <dgm:bulletEnabled val="1"/>
        </dgm:presLayoutVars>
      </dgm:prSet>
      <dgm:spPr/>
    </dgm:pt>
    <dgm:pt modelId="{6A88BAD2-C25D-4638-80EC-AE584CA81801}" type="pres">
      <dgm:prSet presAssocID="{E3C56FD3-F7E2-4FEB-B7CD-DCCB5963A39A}" presName="sibTrans" presStyleLbl="sibTrans2D1" presStyleIdx="6" presStyleCnt="8"/>
      <dgm:spPr/>
    </dgm:pt>
    <dgm:pt modelId="{960BC734-9247-421E-BE1B-3ADFD4606698}" type="pres">
      <dgm:prSet presAssocID="{E3C56FD3-F7E2-4FEB-B7CD-DCCB5963A39A}" presName="connectorText" presStyleLbl="sibTrans2D1" presStyleIdx="6" presStyleCnt="8"/>
      <dgm:spPr/>
    </dgm:pt>
    <dgm:pt modelId="{EB9AD371-AC24-4908-A6DC-2C646C117935}" type="pres">
      <dgm:prSet presAssocID="{DDF8D4A4-5369-4111-B9C8-97D1ECEED234}" presName="node" presStyleLbl="node1" presStyleIdx="7" presStyleCnt="9">
        <dgm:presLayoutVars>
          <dgm:bulletEnabled val="1"/>
        </dgm:presLayoutVars>
      </dgm:prSet>
      <dgm:spPr/>
    </dgm:pt>
    <dgm:pt modelId="{678C28FB-CEE7-476D-A458-CB285EB19FBC}" type="pres">
      <dgm:prSet presAssocID="{E44EA009-7317-42F3-B8B1-DFC1636D328C}" presName="sibTrans" presStyleLbl="sibTrans2D1" presStyleIdx="7" presStyleCnt="8"/>
      <dgm:spPr/>
    </dgm:pt>
    <dgm:pt modelId="{B5A7CF88-0C44-40CF-BABE-789FF67BC2AF}" type="pres">
      <dgm:prSet presAssocID="{E44EA009-7317-42F3-B8B1-DFC1636D328C}" presName="connectorText" presStyleLbl="sibTrans2D1" presStyleIdx="7" presStyleCnt="8"/>
      <dgm:spPr/>
    </dgm:pt>
    <dgm:pt modelId="{70C11535-279C-4962-8EDE-30133FD33A71}" type="pres">
      <dgm:prSet presAssocID="{6898D382-B373-4590-9447-F91C2575139D}" presName="node" presStyleLbl="node1" presStyleIdx="8" presStyleCnt="9">
        <dgm:presLayoutVars>
          <dgm:bulletEnabled val="1"/>
        </dgm:presLayoutVars>
      </dgm:prSet>
      <dgm:spPr/>
    </dgm:pt>
  </dgm:ptLst>
  <dgm:cxnLst>
    <dgm:cxn modelId="{89F3F206-3057-4FE0-8172-12352650A6DD}" type="presOf" srcId="{E3C56FD3-F7E2-4FEB-B7CD-DCCB5963A39A}" destId="{6A88BAD2-C25D-4638-80EC-AE584CA81801}" srcOrd="0" destOrd="0" presId="urn:microsoft.com/office/officeart/2005/8/layout/process5"/>
    <dgm:cxn modelId="{4D40BB0A-0F9D-4BD0-B52F-3F43A8C62067}" type="presOf" srcId="{DFD13257-FBD3-4F6F-AF25-D1E4CEF3A6A5}" destId="{BB151246-B567-4FDC-BD22-0D0D4137DE26}" srcOrd="0" destOrd="0" presId="urn:microsoft.com/office/officeart/2005/8/layout/process5"/>
    <dgm:cxn modelId="{D599070D-774B-41C6-98CA-5EFA0CCD465D}" type="presOf" srcId="{CA87C5AB-C3CE-487E-AFEA-4CEA3B57B848}" destId="{7E6CC5B9-C6E0-4369-83C3-11FD911CECFE}" srcOrd="0" destOrd="0" presId="urn:microsoft.com/office/officeart/2005/8/layout/process5"/>
    <dgm:cxn modelId="{DAC9F210-C403-4315-BEF4-5231AC6C0E0E}" type="presOf" srcId="{B1900A9D-13AC-4E9D-A00D-67A8230E7A76}" destId="{10DEA24C-5851-47EB-971A-44941DD1F4BF}" srcOrd="0" destOrd="0" presId="urn:microsoft.com/office/officeart/2005/8/layout/process5"/>
    <dgm:cxn modelId="{F77CC513-24BC-4AE1-A6BC-03BCA2F0D0D4}" type="presOf" srcId="{734A4554-7BEB-4B24-AF16-B05025017A17}" destId="{FE4CA22F-CBFE-45D5-BC57-2B29D29DD7E6}" srcOrd="1" destOrd="0" presId="urn:microsoft.com/office/officeart/2005/8/layout/process5"/>
    <dgm:cxn modelId="{0671541E-6281-4209-B662-BFC48F22F9DF}" type="presOf" srcId="{E44EA009-7317-42F3-B8B1-DFC1636D328C}" destId="{678C28FB-CEE7-476D-A458-CB285EB19FBC}" srcOrd="0" destOrd="0" presId="urn:microsoft.com/office/officeart/2005/8/layout/process5"/>
    <dgm:cxn modelId="{13EE9125-A5F5-4B19-84B6-A17092E8CA0E}" type="presOf" srcId="{94850CC7-38AC-41F4-B104-C1AAEC21E909}" destId="{F546FBD5-6689-40BE-8214-AD144CBC8D28}" srcOrd="0" destOrd="0" presId="urn:microsoft.com/office/officeart/2005/8/layout/process5"/>
    <dgm:cxn modelId="{60C36F27-D303-47F4-9BD4-D3F5C9572372}" type="presOf" srcId="{DDF8D4A4-5369-4111-B9C8-97D1ECEED234}" destId="{EB9AD371-AC24-4908-A6DC-2C646C117935}" srcOrd="0" destOrd="0" presId="urn:microsoft.com/office/officeart/2005/8/layout/process5"/>
    <dgm:cxn modelId="{17F6D52E-D8ED-42A7-979C-A7719DDFD3F4}" type="presOf" srcId="{E3C56FD3-F7E2-4FEB-B7CD-DCCB5963A39A}" destId="{960BC734-9247-421E-BE1B-3ADFD4606698}" srcOrd="1" destOrd="0" presId="urn:microsoft.com/office/officeart/2005/8/layout/process5"/>
    <dgm:cxn modelId="{F61A5736-20EA-4043-B703-7D0035BDB8BA}" srcId="{DFD13257-FBD3-4F6F-AF25-D1E4CEF3A6A5}" destId="{5FB0B18F-0AB9-4E33-9062-A255FCC12862}" srcOrd="6" destOrd="0" parTransId="{8ED0EB07-3D50-4FF3-BE89-9FD37D800602}" sibTransId="{E3C56FD3-F7E2-4FEB-B7CD-DCCB5963A39A}"/>
    <dgm:cxn modelId="{E7706460-666B-4E06-AB92-345B38D5E8CF}" srcId="{DFD13257-FBD3-4F6F-AF25-D1E4CEF3A6A5}" destId="{CD4BDC33-9089-4C9E-A34D-506A40FA0BD5}" srcOrd="1" destOrd="0" parTransId="{F331A826-6D22-4C00-9410-A971B07C4C1D}" sibTransId="{DAFE0E8D-3F22-4382-9774-BAC6262F5A59}"/>
    <dgm:cxn modelId="{2EC45941-B9E7-4651-A17F-98B20A1E160F}" type="presOf" srcId="{53E1E9FD-47A1-430F-93FA-CBAF72ADC7C1}" destId="{0BC47AEC-799B-4751-8221-8839FFA25A75}" srcOrd="0" destOrd="0" presId="urn:microsoft.com/office/officeart/2005/8/layout/process5"/>
    <dgm:cxn modelId="{A9C0EA61-9782-49C2-9E2A-8FBBCE0A90BD}" srcId="{DFD13257-FBD3-4F6F-AF25-D1E4CEF3A6A5}" destId="{6898D382-B373-4590-9447-F91C2575139D}" srcOrd="8" destOrd="0" parTransId="{2C368644-DF79-4260-BBDA-138195D3F09C}" sibTransId="{D53B5CA1-CB0A-42F0-A161-0C4C0A7EC6DF}"/>
    <dgm:cxn modelId="{AD96F542-FF5A-44DB-AEA9-FA6C0ECFF96A}" srcId="{DFD13257-FBD3-4F6F-AF25-D1E4CEF3A6A5}" destId="{710CB3A0-E51F-40E2-A5B5-EDC9A61B7416}" srcOrd="5" destOrd="0" parTransId="{342115F6-15EE-4410-8BED-336181E425F4}" sibTransId="{5FB1A296-0214-4153-AB7D-635E8A42EB51}"/>
    <dgm:cxn modelId="{3E6AB348-BC09-4C9A-A3BC-4D15DAD1FA5E}" srcId="{DFD13257-FBD3-4F6F-AF25-D1E4CEF3A6A5}" destId="{DDF8D4A4-5369-4111-B9C8-97D1ECEED234}" srcOrd="7" destOrd="0" parTransId="{7A6E45F0-C4DE-4C97-A3CD-966F8D21B538}" sibTransId="{E44EA009-7317-42F3-B8B1-DFC1636D328C}"/>
    <dgm:cxn modelId="{C2EDCA50-5035-4792-B8A8-FB7EB7F4E1F3}" type="presOf" srcId="{AD3D4C56-9130-4C9B-8B08-75434EAA7833}" destId="{D4A8E8BD-F01E-4EAB-BD43-06433A678C92}" srcOrd="0" destOrd="0" presId="urn:microsoft.com/office/officeart/2005/8/layout/process5"/>
    <dgm:cxn modelId="{6C37B172-F862-4455-A1DD-FC742A959F9F}" type="presOf" srcId="{CA87C5AB-C3CE-487E-AFEA-4CEA3B57B848}" destId="{A541B11C-9CD7-4812-8D4A-24D15CB92278}" srcOrd="1" destOrd="0" presId="urn:microsoft.com/office/officeart/2005/8/layout/process5"/>
    <dgm:cxn modelId="{E2320F73-B853-4E30-942A-130FD5EAF534}" type="presOf" srcId="{E44EA009-7317-42F3-B8B1-DFC1636D328C}" destId="{B5A7CF88-0C44-40CF-BABE-789FF67BC2AF}" srcOrd="1" destOrd="0" presId="urn:microsoft.com/office/officeart/2005/8/layout/process5"/>
    <dgm:cxn modelId="{C80AAD77-27EE-4EB8-B215-5661A544B583}" type="presOf" srcId="{6898D382-B373-4590-9447-F91C2575139D}" destId="{70C11535-279C-4962-8EDE-30133FD33A71}" srcOrd="0" destOrd="0" presId="urn:microsoft.com/office/officeart/2005/8/layout/process5"/>
    <dgm:cxn modelId="{BD656859-414F-4F38-A988-0407DE3F3CCC}" srcId="{DFD13257-FBD3-4F6F-AF25-D1E4CEF3A6A5}" destId="{AD3D4C56-9130-4C9B-8B08-75434EAA7833}" srcOrd="4" destOrd="0" parTransId="{389F720F-18C0-4143-B4B9-BA06DC3F7463}" sibTransId="{734A4554-7BEB-4B24-AF16-B05025017A17}"/>
    <dgm:cxn modelId="{DDECE15A-4EF0-4ED8-8FA3-9F6D854FB4DF}" srcId="{DFD13257-FBD3-4F6F-AF25-D1E4CEF3A6A5}" destId="{53E1E9FD-47A1-430F-93FA-CBAF72ADC7C1}" srcOrd="2" destOrd="0" parTransId="{26608981-DA86-45FD-9570-816FEFE0F425}" sibTransId="{CA87C5AB-C3CE-487E-AFEA-4CEA3B57B848}"/>
    <dgm:cxn modelId="{BDF89A98-AD74-47E8-AB60-64BF9B280A81}" type="presOf" srcId="{DAFE0E8D-3F22-4382-9774-BAC6262F5A59}" destId="{F3C63383-5BF2-4E74-ADE9-014E36B2DDF5}" srcOrd="1" destOrd="0" presId="urn:microsoft.com/office/officeart/2005/8/layout/process5"/>
    <dgm:cxn modelId="{DCBCD29A-22FB-49AE-A3C0-0A2AA70FBCC5}" type="presOf" srcId="{734A4554-7BEB-4B24-AF16-B05025017A17}" destId="{78615D37-D171-4CFA-A6E8-E14845D4E435}" srcOrd="0" destOrd="0" presId="urn:microsoft.com/office/officeart/2005/8/layout/process5"/>
    <dgm:cxn modelId="{594A60A1-1678-4C04-A53E-5E66C1753C7F}" type="presOf" srcId="{710CB3A0-E51F-40E2-A5B5-EDC9A61B7416}" destId="{6CC492D5-6A5C-4A0A-A02B-ECADB6E301AE}" srcOrd="0" destOrd="0" presId="urn:microsoft.com/office/officeart/2005/8/layout/process5"/>
    <dgm:cxn modelId="{F26EBAA8-2E10-41D1-840C-69FFDBD3BAC4}" type="presOf" srcId="{CD4BDC33-9089-4C9E-A34D-506A40FA0BD5}" destId="{E368577F-D619-48FC-A621-4F74C9FE2CBA}" srcOrd="0" destOrd="0" presId="urn:microsoft.com/office/officeart/2005/8/layout/process5"/>
    <dgm:cxn modelId="{B72D4AB9-2BA5-43AE-84F2-C2967CE584A4}" type="presOf" srcId="{5FB1A296-0214-4153-AB7D-635E8A42EB51}" destId="{93749D76-6DDA-4035-875A-5B9BD6133F80}" srcOrd="0" destOrd="0" presId="urn:microsoft.com/office/officeart/2005/8/layout/process5"/>
    <dgm:cxn modelId="{B2A664BC-3B64-47DD-A359-DE716A8A059B}" type="presOf" srcId="{E92CD42D-6C2C-4853-B3EC-23DE7C9B7938}" destId="{8B44BF25-D7E4-477A-BDE6-FB58417006A9}" srcOrd="1" destOrd="0" presId="urn:microsoft.com/office/officeart/2005/8/layout/process5"/>
    <dgm:cxn modelId="{DD6444C0-2E4D-4AD8-B60F-732FC66B198F}" srcId="{DFD13257-FBD3-4F6F-AF25-D1E4CEF3A6A5}" destId="{66B0E6EB-E1F7-44E2-A9A7-656BB9302805}" srcOrd="3" destOrd="0" parTransId="{EEBE6CC1-8F7A-4C35-93D2-5B64711E5CAA}" sibTransId="{E92CD42D-6C2C-4853-B3EC-23DE7C9B7938}"/>
    <dgm:cxn modelId="{6FDCEEC1-524B-4742-BF34-5F386189CC70}" type="presOf" srcId="{94850CC7-38AC-41F4-B104-C1AAEC21E909}" destId="{9E749712-9E5A-47C5-9B06-E483EBE9DBE9}" srcOrd="1" destOrd="0" presId="urn:microsoft.com/office/officeart/2005/8/layout/process5"/>
    <dgm:cxn modelId="{D007E6C8-57CB-4941-BB22-1765EB907072}" type="presOf" srcId="{E92CD42D-6C2C-4853-B3EC-23DE7C9B7938}" destId="{82F33779-881F-4B1A-837D-7AA6CDFCE34C}" srcOrd="0" destOrd="0" presId="urn:microsoft.com/office/officeart/2005/8/layout/process5"/>
    <dgm:cxn modelId="{4C0AA0C9-7011-4107-9268-420FDDE6DD49}" srcId="{DFD13257-FBD3-4F6F-AF25-D1E4CEF3A6A5}" destId="{B1900A9D-13AC-4E9D-A00D-67A8230E7A76}" srcOrd="0" destOrd="0" parTransId="{A6BE91C1-A6E2-469A-B6A5-522728F024C8}" sibTransId="{94850CC7-38AC-41F4-B104-C1AAEC21E909}"/>
    <dgm:cxn modelId="{AE4B1DE3-D558-427D-8398-6B73486153ED}" type="presOf" srcId="{66B0E6EB-E1F7-44E2-A9A7-656BB9302805}" destId="{3032D4AC-CD20-4E77-B4E8-9164D10B409A}" srcOrd="0" destOrd="0" presId="urn:microsoft.com/office/officeart/2005/8/layout/process5"/>
    <dgm:cxn modelId="{1F273DEE-C4B7-4F0E-8F2C-3EAD9745FC44}" type="presOf" srcId="{5FB1A296-0214-4153-AB7D-635E8A42EB51}" destId="{35A70EC6-01DA-44E5-8B1E-15B5F915939C}" srcOrd="1" destOrd="0" presId="urn:microsoft.com/office/officeart/2005/8/layout/process5"/>
    <dgm:cxn modelId="{26E71AF7-B43C-470D-AF45-CCF065B2ED87}" type="presOf" srcId="{5FB0B18F-0AB9-4E33-9062-A255FCC12862}" destId="{356163AD-16A7-434B-9803-B07752EDC36A}" srcOrd="0" destOrd="0" presId="urn:microsoft.com/office/officeart/2005/8/layout/process5"/>
    <dgm:cxn modelId="{730150FC-9793-4ADF-AB07-47BC7B1C256D}" type="presOf" srcId="{DAFE0E8D-3F22-4382-9774-BAC6262F5A59}" destId="{F32DDC5A-E770-4021-B495-94692CD4E558}" srcOrd="0" destOrd="0" presId="urn:microsoft.com/office/officeart/2005/8/layout/process5"/>
    <dgm:cxn modelId="{2C97DAAF-B9EA-4C93-B77B-521B33EB910A}" type="presParOf" srcId="{BB151246-B567-4FDC-BD22-0D0D4137DE26}" destId="{10DEA24C-5851-47EB-971A-44941DD1F4BF}" srcOrd="0" destOrd="0" presId="urn:microsoft.com/office/officeart/2005/8/layout/process5"/>
    <dgm:cxn modelId="{0C5576F9-AB16-4FEC-80E4-66A59539B219}" type="presParOf" srcId="{BB151246-B567-4FDC-BD22-0D0D4137DE26}" destId="{F546FBD5-6689-40BE-8214-AD144CBC8D28}" srcOrd="1" destOrd="0" presId="urn:microsoft.com/office/officeart/2005/8/layout/process5"/>
    <dgm:cxn modelId="{0125B145-0C0D-4A56-BDCD-83E0F9B808F5}" type="presParOf" srcId="{F546FBD5-6689-40BE-8214-AD144CBC8D28}" destId="{9E749712-9E5A-47C5-9B06-E483EBE9DBE9}" srcOrd="0" destOrd="0" presId="urn:microsoft.com/office/officeart/2005/8/layout/process5"/>
    <dgm:cxn modelId="{A656B549-EA66-4160-B471-968E26E165C5}" type="presParOf" srcId="{BB151246-B567-4FDC-BD22-0D0D4137DE26}" destId="{E368577F-D619-48FC-A621-4F74C9FE2CBA}" srcOrd="2" destOrd="0" presId="urn:microsoft.com/office/officeart/2005/8/layout/process5"/>
    <dgm:cxn modelId="{AC24D921-FA44-435A-8151-B53E95EF75C2}" type="presParOf" srcId="{BB151246-B567-4FDC-BD22-0D0D4137DE26}" destId="{F32DDC5A-E770-4021-B495-94692CD4E558}" srcOrd="3" destOrd="0" presId="urn:microsoft.com/office/officeart/2005/8/layout/process5"/>
    <dgm:cxn modelId="{F1979132-E7B0-4BD3-BC13-D6158AE1E0C7}" type="presParOf" srcId="{F32DDC5A-E770-4021-B495-94692CD4E558}" destId="{F3C63383-5BF2-4E74-ADE9-014E36B2DDF5}" srcOrd="0" destOrd="0" presId="urn:microsoft.com/office/officeart/2005/8/layout/process5"/>
    <dgm:cxn modelId="{E49AE93C-0938-4EB7-8AD1-E934573F673F}" type="presParOf" srcId="{BB151246-B567-4FDC-BD22-0D0D4137DE26}" destId="{0BC47AEC-799B-4751-8221-8839FFA25A75}" srcOrd="4" destOrd="0" presId="urn:microsoft.com/office/officeart/2005/8/layout/process5"/>
    <dgm:cxn modelId="{5296588B-08F9-4BF7-B0BE-4BFF64B26071}" type="presParOf" srcId="{BB151246-B567-4FDC-BD22-0D0D4137DE26}" destId="{7E6CC5B9-C6E0-4369-83C3-11FD911CECFE}" srcOrd="5" destOrd="0" presId="urn:microsoft.com/office/officeart/2005/8/layout/process5"/>
    <dgm:cxn modelId="{6F4F7D27-9A7E-43AC-96EF-91E52EBEAA9B}" type="presParOf" srcId="{7E6CC5B9-C6E0-4369-83C3-11FD911CECFE}" destId="{A541B11C-9CD7-4812-8D4A-24D15CB92278}" srcOrd="0" destOrd="0" presId="urn:microsoft.com/office/officeart/2005/8/layout/process5"/>
    <dgm:cxn modelId="{C90D6488-786F-4A2B-8D19-ED49B13BE4E6}" type="presParOf" srcId="{BB151246-B567-4FDC-BD22-0D0D4137DE26}" destId="{3032D4AC-CD20-4E77-B4E8-9164D10B409A}" srcOrd="6" destOrd="0" presId="urn:microsoft.com/office/officeart/2005/8/layout/process5"/>
    <dgm:cxn modelId="{3767DB43-A5A5-495E-B363-FEF698B661BC}" type="presParOf" srcId="{BB151246-B567-4FDC-BD22-0D0D4137DE26}" destId="{82F33779-881F-4B1A-837D-7AA6CDFCE34C}" srcOrd="7" destOrd="0" presId="urn:microsoft.com/office/officeart/2005/8/layout/process5"/>
    <dgm:cxn modelId="{602526E9-5DFB-4922-9007-D21256C2B555}" type="presParOf" srcId="{82F33779-881F-4B1A-837D-7AA6CDFCE34C}" destId="{8B44BF25-D7E4-477A-BDE6-FB58417006A9}" srcOrd="0" destOrd="0" presId="urn:microsoft.com/office/officeart/2005/8/layout/process5"/>
    <dgm:cxn modelId="{8AC2CA74-8DCF-4319-8D7C-81FC509074D8}" type="presParOf" srcId="{BB151246-B567-4FDC-BD22-0D0D4137DE26}" destId="{D4A8E8BD-F01E-4EAB-BD43-06433A678C92}" srcOrd="8" destOrd="0" presId="urn:microsoft.com/office/officeart/2005/8/layout/process5"/>
    <dgm:cxn modelId="{5841AC3B-6893-48B6-913E-7E270F5147EC}" type="presParOf" srcId="{BB151246-B567-4FDC-BD22-0D0D4137DE26}" destId="{78615D37-D171-4CFA-A6E8-E14845D4E435}" srcOrd="9" destOrd="0" presId="urn:microsoft.com/office/officeart/2005/8/layout/process5"/>
    <dgm:cxn modelId="{971D6555-AAAB-425E-BE6B-C9F0E59BF28D}" type="presParOf" srcId="{78615D37-D171-4CFA-A6E8-E14845D4E435}" destId="{FE4CA22F-CBFE-45D5-BC57-2B29D29DD7E6}" srcOrd="0" destOrd="0" presId="urn:microsoft.com/office/officeart/2005/8/layout/process5"/>
    <dgm:cxn modelId="{3E28FD42-4F4F-42F2-84A9-598D3081BD36}" type="presParOf" srcId="{BB151246-B567-4FDC-BD22-0D0D4137DE26}" destId="{6CC492D5-6A5C-4A0A-A02B-ECADB6E301AE}" srcOrd="10" destOrd="0" presId="urn:microsoft.com/office/officeart/2005/8/layout/process5"/>
    <dgm:cxn modelId="{A7EB8585-0EA5-4702-8F4B-36636C2C4E58}" type="presParOf" srcId="{BB151246-B567-4FDC-BD22-0D0D4137DE26}" destId="{93749D76-6DDA-4035-875A-5B9BD6133F80}" srcOrd="11" destOrd="0" presId="urn:microsoft.com/office/officeart/2005/8/layout/process5"/>
    <dgm:cxn modelId="{3A9BF289-4045-4281-BCB4-AC54DF6520B8}" type="presParOf" srcId="{93749D76-6DDA-4035-875A-5B9BD6133F80}" destId="{35A70EC6-01DA-44E5-8B1E-15B5F915939C}" srcOrd="0" destOrd="0" presId="urn:microsoft.com/office/officeart/2005/8/layout/process5"/>
    <dgm:cxn modelId="{4BCC4BF6-6438-4788-9106-35F17104347E}" type="presParOf" srcId="{BB151246-B567-4FDC-BD22-0D0D4137DE26}" destId="{356163AD-16A7-434B-9803-B07752EDC36A}" srcOrd="12" destOrd="0" presId="urn:microsoft.com/office/officeart/2005/8/layout/process5"/>
    <dgm:cxn modelId="{96130D55-3813-4A9A-B907-BBF271F0C930}" type="presParOf" srcId="{BB151246-B567-4FDC-BD22-0D0D4137DE26}" destId="{6A88BAD2-C25D-4638-80EC-AE584CA81801}" srcOrd="13" destOrd="0" presId="urn:microsoft.com/office/officeart/2005/8/layout/process5"/>
    <dgm:cxn modelId="{ED068821-0578-461F-B9EF-5CEDDF95D7D0}" type="presParOf" srcId="{6A88BAD2-C25D-4638-80EC-AE584CA81801}" destId="{960BC734-9247-421E-BE1B-3ADFD4606698}" srcOrd="0" destOrd="0" presId="urn:microsoft.com/office/officeart/2005/8/layout/process5"/>
    <dgm:cxn modelId="{17A79372-FCDB-4E2D-90C1-92249EF3E108}" type="presParOf" srcId="{BB151246-B567-4FDC-BD22-0D0D4137DE26}" destId="{EB9AD371-AC24-4908-A6DC-2C646C117935}" srcOrd="14" destOrd="0" presId="urn:microsoft.com/office/officeart/2005/8/layout/process5"/>
    <dgm:cxn modelId="{5C0DE691-A124-454C-A0C2-7E94B4904C83}" type="presParOf" srcId="{BB151246-B567-4FDC-BD22-0D0D4137DE26}" destId="{678C28FB-CEE7-476D-A458-CB285EB19FBC}" srcOrd="15" destOrd="0" presId="urn:microsoft.com/office/officeart/2005/8/layout/process5"/>
    <dgm:cxn modelId="{07EBCB73-950F-4D6B-B1E4-CBC8538DFFB9}" type="presParOf" srcId="{678C28FB-CEE7-476D-A458-CB285EB19FBC}" destId="{B5A7CF88-0C44-40CF-BABE-789FF67BC2AF}" srcOrd="0" destOrd="0" presId="urn:microsoft.com/office/officeart/2005/8/layout/process5"/>
    <dgm:cxn modelId="{D539BF24-AB0E-4A7B-95FA-22517DD12864}" type="presParOf" srcId="{BB151246-B567-4FDC-BD22-0D0D4137DE26}" destId="{70C11535-279C-4962-8EDE-30133FD33A71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EA24C-5851-47EB-971A-44941DD1F4BF}">
      <dsp:nvSpPr>
        <dsp:cNvPr id="0" name=""/>
        <dsp:cNvSpPr/>
      </dsp:nvSpPr>
      <dsp:spPr>
        <a:xfrm>
          <a:off x="912413" y="2975"/>
          <a:ext cx="1671302" cy="1002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/>
            <a:t>01.01.2008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Übertragung Aufgabenverantwortung </a:t>
          </a:r>
          <a:r>
            <a:rPr lang="de-CH" sz="900" kern="1200" dirty="0"/>
            <a:t>Behindertenhilfe </a:t>
          </a:r>
          <a:r>
            <a:rPr lang="de-DE" sz="900" kern="1200" dirty="0"/>
            <a:t>von Bund zu Kanton</a:t>
          </a:r>
        </a:p>
      </dsp:txBody>
      <dsp:txXfrm>
        <a:off x="941783" y="32345"/>
        <a:ext cx="1612562" cy="944041"/>
      </dsp:txXfrm>
    </dsp:sp>
    <dsp:sp modelId="{F546FBD5-6689-40BE-8214-AD144CBC8D28}">
      <dsp:nvSpPr>
        <dsp:cNvPr id="0" name=""/>
        <dsp:cNvSpPr/>
      </dsp:nvSpPr>
      <dsp:spPr>
        <a:xfrm>
          <a:off x="2730790" y="297124"/>
          <a:ext cx="354316" cy="4144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700" kern="1200"/>
        </a:p>
      </dsp:txBody>
      <dsp:txXfrm>
        <a:off x="2730790" y="380021"/>
        <a:ext cx="248021" cy="248689"/>
      </dsp:txXfrm>
    </dsp:sp>
    <dsp:sp modelId="{E368577F-D619-48FC-A621-4F74C9FE2CBA}">
      <dsp:nvSpPr>
        <dsp:cNvPr id="0" name=""/>
        <dsp:cNvSpPr/>
      </dsp:nvSpPr>
      <dsp:spPr>
        <a:xfrm>
          <a:off x="3252236" y="2975"/>
          <a:ext cx="1671302" cy="1002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28571"/>
                <a:satOff val="9848"/>
                <a:lumOff val="22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28571"/>
                <a:satOff val="9848"/>
                <a:lumOff val="22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28571"/>
                <a:satOff val="9848"/>
                <a:lumOff val="22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/>
            <a:t>26.01.2011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900" kern="1200" dirty="0"/>
            <a:t>Genehmigung Behindertenkonzept durch den Bundesrat</a:t>
          </a:r>
          <a:endParaRPr lang="de-DE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900" kern="1200" dirty="0"/>
        </a:p>
      </dsp:txBody>
      <dsp:txXfrm>
        <a:off x="3281606" y="32345"/>
        <a:ext cx="1612562" cy="944041"/>
      </dsp:txXfrm>
    </dsp:sp>
    <dsp:sp modelId="{F32DDC5A-E770-4021-B495-94692CD4E558}">
      <dsp:nvSpPr>
        <dsp:cNvPr id="0" name=""/>
        <dsp:cNvSpPr/>
      </dsp:nvSpPr>
      <dsp:spPr>
        <a:xfrm>
          <a:off x="5070614" y="297124"/>
          <a:ext cx="354316" cy="4144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46939"/>
                <a:satOff val="11255"/>
                <a:lumOff val="252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46939"/>
                <a:satOff val="11255"/>
                <a:lumOff val="252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46939"/>
                <a:satOff val="11255"/>
                <a:lumOff val="252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700" kern="1200"/>
        </a:p>
      </dsp:txBody>
      <dsp:txXfrm>
        <a:off x="5070614" y="380021"/>
        <a:ext cx="248021" cy="248689"/>
      </dsp:txXfrm>
    </dsp:sp>
    <dsp:sp modelId="{0BC47AEC-799B-4751-8221-8839FFA25A75}">
      <dsp:nvSpPr>
        <dsp:cNvPr id="0" name=""/>
        <dsp:cNvSpPr/>
      </dsp:nvSpPr>
      <dsp:spPr>
        <a:xfrm>
          <a:off x="5592060" y="2975"/>
          <a:ext cx="1671302" cy="1002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57143"/>
                <a:satOff val="19697"/>
                <a:lumOff val="441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57143"/>
                <a:satOff val="19697"/>
                <a:lumOff val="441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57143"/>
                <a:satOff val="19697"/>
                <a:lumOff val="441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/>
            <a:t>04.2016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900" kern="1200" dirty="0"/>
            <a:t>Abklärungsinstrument VIBEL 0 wird eingeführt und mittels einem Piloten getestet</a:t>
          </a:r>
          <a:endParaRPr lang="de-DE" sz="900" kern="1200" dirty="0"/>
        </a:p>
      </dsp:txBody>
      <dsp:txXfrm>
        <a:off x="5621430" y="32345"/>
        <a:ext cx="1612562" cy="944041"/>
      </dsp:txXfrm>
    </dsp:sp>
    <dsp:sp modelId="{7E6CC5B9-C6E0-4369-83C3-11FD911CECFE}">
      <dsp:nvSpPr>
        <dsp:cNvPr id="0" name=""/>
        <dsp:cNvSpPr/>
      </dsp:nvSpPr>
      <dsp:spPr>
        <a:xfrm>
          <a:off x="7410437" y="297124"/>
          <a:ext cx="354316" cy="4144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93877"/>
                <a:satOff val="22511"/>
                <a:lumOff val="504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93877"/>
                <a:satOff val="22511"/>
                <a:lumOff val="504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93877"/>
                <a:satOff val="22511"/>
                <a:lumOff val="504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700" kern="1200"/>
        </a:p>
      </dsp:txBody>
      <dsp:txXfrm>
        <a:off x="7410437" y="380021"/>
        <a:ext cx="248021" cy="248689"/>
      </dsp:txXfrm>
    </dsp:sp>
    <dsp:sp modelId="{3032D4AC-CD20-4E77-B4E8-9164D10B409A}">
      <dsp:nvSpPr>
        <dsp:cNvPr id="0" name=""/>
        <dsp:cNvSpPr/>
      </dsp:nvSpPr>
      <dsp:spPr>
        <a:xfrm>
          <a:off x="7931884" y="2975"/>
          <a:ext cx="1671302" cy="1002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85714"/>
                <a:satOff val="29545"/>
                <a:lumOff val="661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85714"/>
                <a:satOff val="29545"/>
                <a:lumOff val="661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85714"/>
                <a:satOff val="29545"/>
                <a:lumOff val="661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/>
            <a:t>2016/2017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Weiterentwicklung VIBEL 0 zu VIBEL 1</a:t>
          </a:r>
        </a:p>
      </dsp:txBody>
      <dsp:txXfrm>
        <a:off x="7961254" y="32345"/>
        <a:ext cx="1612562" cy="944041"/>
      </dsp:txXfrm>
    </dsp:sp>
    <dsp:sp modelId="{82F33779-881F-4B1A-837D-7AA6CDFCE34C}">
      <dsp:nvSpPr>
        <dsp:cNvPr id="0" name=""/>
        <dsp:cNvSpPr/>
      </dsp:nvSpPr>
      <dsp:spPr>
        <a:xfrm rot="5400000">
          <a:off x="8590377" y="1122748"/>
          <a:ext cx="354316" cy="4144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40816"/>
                <a:satOff val="33766"/>
                <a:lumOff val="756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40816"/>
                <a:satOff val="33766"/>
                <a:lumOff val="756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40816"/>
                <a:satOff val="33766"/>
                <a:lumOff val="756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700" kern="1200"/>
        </a:p>
      </dsp:txBody>
      <dsp:txXfrm rot="-5400000">
        <a:off x="8643191" y="1152832"/>
        <a:ext cx="248689" cy="248021"/>
      </dsp:txXfrm>
    </dsp:sp>
    <dsp:sp modelId="{D4A8E8BD-F01E-4EAB-BD43-06433A678C92}">
      <dsp:nvSpPr>
        <dsp:cNvPr id="0" name=""/>
        <dsp:cNvSpPr/>
      </dsp:nvSpPr>
      <dsp:spPr>
        <a:xfrm>
          <a:off x="7931884" y="1674278"/>
          <a:ext cx="1671302" cy="1002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14286"/>
                <a:satOff val="39393"/>
                <a:lumOff val="88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14286"/>
                <a:satOff val="39393"/>
                <a:lumOff val="88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14286"/>
                <a:satOff val="39393"/>
                <a:lumOff val="88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/>
            <a:t>2018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900" kern="1200" dirty="0"/>
            <a:t>Weiterentwicklung VIBEL 2</a:t>
          </a:r>
          <a:endParaRPr lang="de-DE" sz="900" kern="1200" dirty="0"/>
        </a:p>
      </dsp:txBody>
      <dsp:txXfrm>
        <a:off x="7961254" y="1703648"/>
        <a:ext cx="1612562" cy="944041"/>
      </dsp:txXfrm>
    </dsp:sp>
    <dsp:sp modelId="{78615D37-D171-4CFA-A6E8-E14845D4E435}">
      <dsp:nvSpPr>
        <dsp:cNvPr id="0" name=""/>
        <dsp:cNvSpPr/>
      </dsp:nvSpPr>
      <dsp:spPr>
        <a:xfrm rot="10800000">
          <a:off x="7430493" y="1968427"/>
          <a:ext cx="354316" cy="4144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587755"/>
                <a:satOff val="45021"/>
                <a:lumOff val="1008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87755"/>
                <a:satOff val="45021"/>
                <a:lumOff val="1008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87755"/>
                <a:satOff val="45021"/>
                <a:lumOff val="1008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700" kern="1200"/>
        </a:p>
      </dsp:txBody>
      <dsp:txXfrm rot="10800000">
        <a:off x="7536788" y="2051324"/>
        <a:ext cx="248021" cy="248689"/>
      </dsp:txXfrm>
    </dsp:sp>
    <dsp:sp modelId="{6CC492D5-6A5C-4A0A-A02B-ECADB6E301AE}">
      <dsp:nvSpPr>
        <dsp:cNvPr id="0" name=""/>
        <dsp:cNvSpPr/>
      </dsp:nvSpPr>
      <dsp:spPr>
        <a:xfrm>
          <a:off x="5592060" y="1674278"/>
          <a:ext cx="1671302" cy="1002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42857"/>
                <a:satOff val="49242"/>
                <a:lumOff val="1102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42857"/>
                <a:satOff val="49242"/>
                <a:lumOff val="1102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42857"/>
                <a:satOff val="49242"/>
                <a:lumOff val="1102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/>
            <a:t>2018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Eine Zwischenanalyse wird erstellt und Aufnahmestopp Pilot verordnet</a:t>
          </a:r>
        </a:p>
      </dsp:txBody>
      <dsp:txXfrm>
        <a:off x="5621430" y="1703648"/>
        <a:ext cx="1612562" cy="944041"/>
      </dsp:txXfrm>
    </dsp:sp>
    <dsp:sp modelId="{93749D76-6DDA-4035-875A-5B9BD6133F80}">
      <dsp:nvSpPr>
        <dsp:cNvPr id="0" name=""/>
        <dsp:cNvSpPr/>
      </dsp:nvSpPr>
      <dsp:spPr>
        <a:xfrm rot="10800000">
          <a:off x="5090669" y="1968427"/>
          <a:ext cx="354316" cy="4144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34694"/>
                <a:satOff val="56276"/>
                <a:lumOff val="1260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4694"/>
                <a:satOff val="56276"/>
                <a:lumOff val="1260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4694"/>
                <a:satOff val="56276"/>
                <a:lumOff val="1260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700" kern="1200"/>
        </a:p>
      </dsp:txBody>
      <dsp:txXfrm rot="10800000">
        <a:off x="5196964" y="2051324"/>
        <a:ext cx="248021" cy="248689"/>
      </dsp:txXfrm>
    </dsp:sp>
    <dsp:sp modelId="{356163AD-16A7-434B-9803-B07752EDC36A}">
      <dsp:nvSpPr>
        <dsp:cNvPr id="0" name=""/>
        <dsp:cNvSpPr/>
      </dsp:nvSpPr>
      <dsp:spPr>
        <a:xfrm>
          <a:off x="3252236" y="1674278"/>
          <a:ext cx="1671302" cy="1002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71428"/>
                <a:satOff val="59090"/>
                <a:lumOff val="1323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71428"/>
                <a:satOff val="59090"/>
                <a:lumOff val="1323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71428"/>
                <a:satOff val="59090"/>
                <a:lumOff val="1323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/>
            <a:t>2019-2021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900" b="1" kern="1200" dirty="0"/>
            <a:t>VIBEL</a:t>
          </a:r>
          <a:r>
            <a:rPr lang="de-CH" sz="900" kern="1200" dirty="0"/>
            <a:t> als Abklärungsinstrument wird abgelöst und durch </a:t>
          </a:r>
          <a:r>
            <a:rPr lang="de-CH" sz="900" b="1" kern="1200" dirty="0"/>
            <a:t>IHP</a:t>
          </a:r>
          <a:r>
            <a:rPr lang="de-CH" sz="900" kern="1200" dirty="0"/>
            <a:t> ersetzt. Eine neue Erprobung des Instruments hat stattgefunden</a:t>
          </a:r>
          <a:endParaRPr lang="de-DE" sz="900" kern="1200" dirty="0"/>
        </a:p>
      </dsp:txBody>
      <dsp:txXfrm>
        <a:off x="3281606" y="1703648"/>
        <a:ext cx="1612562" cy="944041"/>
      </dsp:txXfrm>
    </dsp:sp>
    <dsp:sp modelId="{6A88BAD2-C25D-4638-80EC-AE584CA81801}">
      <dsp:nvSpPr>
        <dsp:cNvPr id="0" name=""/>
        <dsp:cNvSpPr/>
      </dsp:nvSpPr>
      <dsp:spPr>
        <a:xfrm rot="10800000">
          <a:off x="2750846" y="1968427"/>
          <a:ext cx="354316" cy="4144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881632"/>
                <a:satOff val="67532"/>
                <a:lumOff val="1512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881632"/>
                <a:satOff val="67532"/>
                <a:lumOff val="1512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881632"/>
                <a:satOff val="67532"/>
                <a:lumOff val="1512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700" kern="1200"/>
        </a:p>
      </dsp:txBody>
      <dsp:txXfrm rot="10800000">
        <a:off x="2857141" y="2051324"/>
        <a:ext cx="248021" cy="248689"/>
      </dsp:txXfrm>
    </dsp:sp>
    <dsp:sp modelId="{EB9AD371-AC24-4908-A6DC-2C646C117935}">
      <dsp:nvSpPr>
        <dsp:cNvPr id="0" name=""/>
        <dsp:cNvSpPr/>
      </dsp:nvSpPr>
      <dsp:spPr>
        <a:xfrm>
          <a:off x="912413" y="1674278"/>
          <a:ext cx="1671302" cy="1002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00000"/>
                <a:satOff val="68939"/>
                <a:lumOff val="154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900000"/>
                <a:satOff val="68939"/>
                <a:lumOff val="154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900000"/>
                <a:satOff val="68939"/>
                <a:lumOff val="154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900" b="1" kern="1200" dirty="0"/>
            <a:t>Aktuell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900" kern="1200" dirty="0"/>
            <a:t>Erarbeiten Gesetzesvorlage </a:t>
          </a:r>
          <a:r>
            <a:rPr lang="de-CH" sz="900" b="1" kern="1200" dirty="0"/>
            <a:t>BLG</a:t>
          </a:r>
          <a:r>
            <a:rPr lang="de-CH" sz="900" kern="1200" dirty="0"/>
            <a:t>, Rechtssetzungskonzept und der Verordnung</a:t>
          </a:r>
          <a:endParaRPr lang="de-DE" sz="900" kern="1200" dirty="0"/>
        </a:p>
      </dsp:txBody>
      <dsp:txXfrm>
        <a:off x="941783" y="1703648"/>
        <a:ext cx="1612562" cy="944041"/>
      </dsp:txXfrm>
    </dsp:sp>
    <dsp:sp modelId="{678C28FB-CEE7-476D-A458-CB285EB19FBC}">
      <dsp:nvSpPr>
        <dsp:cNvPr id="0" name=""/>
        <dsp:cNvSpPr/>
      </dsp:nvSpPr>
      <dsp:spPr>
        <a:xfrm rot="5400000">
          <a:off x="1570906" y="2794050"/>
          <a:ext cx="354316" cy="4144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028571"/>
                <a:satOff val="78787"/>
                <a:lumOff val="1764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028571"/>
                <a:satOff val="78787"/>
                <a:lumOff val="1764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028571"/>
                <a:satOff val="78787"/>
                <a:lumOff val="1764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700" kern="1200"/>
        </a:p>
      </dsp:txBody>
      <dsp:txXfrm rot="-5400000">
        <a:off x="1623720" y="2824134"/>
        <a:ext cx="248689" cy="248021"/>
      </dsp:txXfrm>
    </dsp:sp>
    <dsp:sp modelId="{70C11535-279C-4962-8EDE-30133FD33A71}">
      <dsp:nvSpPr>
        <dsp:cNvPr id="0" name=""/>
        <dsp:cNvSpPr/>
      </dsp:nvSpPr>
      <dsp:spPr>
        <a:xfrm>
          <a:off x="912413" y="3345580"/>
          <a:ext cx="1671302" cy="1002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028571"/>
                <a:satOff val="78787"/>
                <a:lumOff val="1764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028571"/>
                <a:satOff val="78787"/>
                <a:lumOff val="1764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028571"/>
                <a:satOff val="78787"/>
                <a:lumOff val="1764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/>
            <a:t>01.01.2024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900" kern="1200" dirty="0"/>
            <a:t>Gesetzes- und flächendeckende Einführung der Berner Behindertenhilfe</a:t>
          </a:r>
          <a:endParaRPr lang="de-DE" sz="900" kern="1200" dirty="0"/>
        </a:p>
      </dsp:txBody>
      <dsp:txXfrm>
        <a:off x="941783" y="3374950"/>
        <a:ext cx="1612562" cy="944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26BC0-60C4-4753-BCBD-28340CAF47EE}" type="datetimeFigureOut">
              <a:rPr lang="de-CH" smtClean="0"/>
              <a:t>22.11.2021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01315-4D97-4987-8991-83A6A8E27B6E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9269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D27CF-0366-42D5-969C-C3CB7FA9B424}" type="datetimeFigureOut">
              <a:rPr lang="de-CH" smtClean="0"/>
              <a:t>22.11.2021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dirty="0"/>
              <a:t>Textmasterformat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E65B9-6A2A-41FA-9A75-C496049C536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25403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/ 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EDDAE3C5-0EBC-473B-9800-AE9F2EEEFCE8}"/>
              </a:ext>
            </a:extLst>
          </p:cNvPr>
          <p:cNvSpPr>
            <a:spLocks noGrp="1"/>
          </p:cNvSpPr>
          <p:nvPr>
            <p:ph type="dt" sz="half" idx="15"/>
            <p:custDataLst>
              <p:tags r:id="rId1"/>
            </p:custDataLst>
          </p:nvPr>
        </p:nvSpPr>
        <p:spPr>
          <a:xfrm>
            <a:off x="9340248" y="664580"/>
            <a:ext cx="2088232" cy="108000"/>
          </a:xfrm>
        </p:spPr>
        <p:txBody>
          <a:bodyPr/>
          <a:lstStyle>
            <a:lvl1pPr>
              <a:defRPr sz="820"/>
            </a:lvl1pPr>
          </a:lstStyle>
          <a:p>
            <a:r>
              <a:rPr lang="de-CH" ker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de-CH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544BB0B-4369-4056-95A0-26CB05F0F300}"/>
              </a:ext>
            </a:extLst>
          </p:cNvPr>
          <p:cNvSpPr>
            <a:spLocks noGrp="1"/>
          </p:cNvSpPr>
          <p:nvPr>
            <p:ph type="sldNum" sz="quarter" idx="17"/>
            <p:custDataLst>
              <p:tags r:id="rId2"/>
            </p:custDataLst>
          </p:nvPr>
        </p:nvSpPr>
        <p:spPr/>
        <p:txBody>
          <a:bodyPr/>
          <a:lstStyle>
            <a:lvl1pPr>
              <a:defRPr sz="820" b="0"/>
            </a:lvl1pPr>
          </a:lstStyle>
          <a:p>
            <a:pPr>
              <a:defRPr/>
            </a:pPr>
            <a:fld id="{22C43A00-C0E5-F64E-B7F3-B20E065A2C7A}" type="slidenum">
              <a:rPr lang="de-CH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55C2F7AA-D7A3-42A7-8429-41E7CA1F841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BE28F50-1212-4579-8B15-6CBB35C6DAFD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819796" y="5252663"/>
            <a:ext cx="11002316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Martin Schori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248339B-8EF2-46CE-9FBC-D3085D3201B3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839787" y="5733256"/>
            <a:ext cx="10982325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Gesundheits-, Sozial- und Integrationsdirektion (GSI)</a:t>
            </a:r>
            <a:br>
              <a:rPr kumimoji="0" lang="de-CH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CH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Abteilung Soziale Einrichtungen und Assistenz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F3A6B6C-7F53-4B20-BD62-97DA50FFC29E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9787" y="5994632"/>
            <a:ext cx="10982325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0424C922-EA32-4A85-9E53-20C7EE3D85FA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839787" y="6245588"/>
            <a:ext cx="10982325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424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/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FCB8FE2-596F-4639-81B6-677760E59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1564"/>
            <a:ext cx="10983913" cy="619126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0926412-6434-44D1-9B37-85B55671ED8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 sz="820"/>
            </a:lvl1pPr>
          </a:lstStyle>
          <a:p>
            <a:r>
              <a:rPr lang="de-CH" ker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F3E9FE8-6A08-472F-8412-8FAA7BB9E43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>
            <a:lvl1pPr>
              <a:defRPr sz="820" b="0"/>
            </a:lvl1pPr>
          </a:lstStyle>
          <a:p>
            <a:pPr>
              <a:defRPr/>
            </a:pPr>
            <a:fld id="{22C43A00-C0E5-F64E-B7F3-B20E065A2C7A}" type="slidenum">
              <a:rPr lang="de-CH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83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/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8B8E21-97D4-4E09-9EB8-1B5B803DAEA0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 sz="820"/>
            </a:lvl1pPr>
          </a:lstStyle>
          <a:p>
            <a:r>
              <a:rPr lang="de-CH" ker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E4E3E0-0F8E-454D-99E7-D6BB429CFAD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>
            <a:lvl1pPr>
              <a:defRPr sz="820" b="0"/>
            </a:lvl1pPr>
          </a:lstStyle>
          <a:p>
            <a:pPr>
              <a:defRPr/>
            </a:pPr>
            <a:fld id="{22C43A00-C0E5-F64E-B7F3-B20E065A2C7A}" type="slidenum">
              <a:rPr lang="de-CH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191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A2F287A-1184-4C8C-A841-E244EF8C254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 sz="820"/>
            </a:lvl1pPr>
          </a:lstStyle>
          <a:p>
            <a:r>
              <a:rPr lang="de-CH" ker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0377BC-28E9-40D4-9091-9E027687063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>
            <a:lvl1pPr>
              <a:defRPr sz="820" b="0"/>
            </a:lvl1pPr>
          </a:lstStyle>
          <a:p>
            <a:pPr>
              <a:defRPr/>
            </a:pPr>
            <a:fld id="{22C43A00-C0E5-F64E-B7F3-B20E065A2C7A}" type="slidenum">
              <a:rPr lang="de-CH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1F523F9-87D9-4706-840B-76FFEBE1D51A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838199" y="1071564"/>
            <a:ext cx="10983914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3400"/>
              <a:t>Kontakt</a:t>
            </a:r>
            <a:endParaRPr lang="de-CH" sz="34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03A4CB0-93BD-49B2-B73E-CAF6146DB464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838199" y="1852613"/>
            <a:ext cx="10983914" cy="2154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Martin Schori</a:t>
            </a:r>
          </a:p>
          <a:p>
            <a:pPr marL="0" marR="0" lvl="0" indent="0" algn="l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Abteilung Soziale Einrichtungen und Assistenz</a:t>
            </a:r>
          </a:p>
          <a:p>
            <a:pPr marL="0" marR="0" lvl="0" indent="0" algn="l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Fachbereichsleiter Berner Modell</a:t>
            </a:r>
          </a:p>
          <a:p>
            <a:pPr marL="0" marR="0" lvl="0" indent="0" algn="l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martin.schori@be.ch</a:t>
            </a:r>
          </a:p>
          <a:p>
            <a:pPr marL="0" marR="0" lvl="0" indent="0" algn="l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+41 31 636 26 91</a:t>
            </a:r>
          </a:p>
        </p:txBody>
      </p:sp>
    </p:spTree>
    <p:extLst>
      <p:ext uri="{BB962C8B-B14F-4D97-AF65-F5344CB8AC3E}">
        <p14:creationId xmlns:p14="http://schemas.microsoft.com/office/powerpoint/2010/main" val="3706773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apiteltitel Blaugrau">
    <p:bg>
      <p:bgPr>
        <a:solidFill>
          <a:srgbClr val="3C5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EC1141-CF5E-41C6-B54D-62BB45E8B008}" type="datetime4">
              <a:rPr lang="de-CH" smtClean="0"/>
              <a:t>22. November 2021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Klassifizierung: intern / vertraulich / geheim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4820DD-3205-4E29-AE71-A382F3B9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66AF1407-9677-43B2-AA44-E4B34470B35E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4004170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 Weiss / Titre du chapitre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2">
            <a:extLst>
              <a:ext uri="{FF2B5EF4-FFF2-40B4-BE49-F238E27FC236}">
                <a16:creationId xmlns:a16="http://schemas.microsoft.com/office/drawing/2014/main" id="{64B084D1-7F21-43D0-B4E3-D8DB8ABA5D95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>
          <a:xfrm>
            <a:off x="839788" y="2924945"/>
            <a:ext cx="8496300" cy="16709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dirty="0"/>
              <a:t>Untertitel hinzufügen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1D3C9D8-9242-465B-BF70-6BFA91281341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sz="820"/>
            </a:lvl1pPr>
          </a:lstStyle>
          <a:p>
            <a:r>
              <a:rPr lang="de-CH" ker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5BB0C6C-0D45-4276-9B9A-A00AA310F90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 sz="820" b="0"/>
            </a:lvl1pPr>
          </a:lstStyle>
          <a:p>
            <a:pPr>
              <a:defRPr/>
            </a:pPr>
            <a:fld id="{22C43A00-C0E5-F64E-B7F3-B20E065A2C7A}" type="slidenum">
              <a:rPr lang="de-CH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BD9A048-6BC6-4588-A582-C2F060227FC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38200" y="2089794"/>
            <a:ext cx="10983913" cy="619126"/>
          </a:xfrm>
        </p:spPr>
        <p:txBody>
          <a:bodyPr/>
          <a:lstStyle>
            <a:lvl1pPr>
              <a:defRPr sz="5100"/>
            </a:lvl1pPr>
          </a:lstStyle>
          <a:p>
            <a:r>
              <a:rPr lang="de-CH" kern="0" dirty="0"/>
              <a:t>Kapiteltitel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1368411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übersicht / Aperçu du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119" y="1071563"/>
            <a:ext cx="10752669" cy="54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>
                <a:solidFill>
                  <a:srgbClr val="000000"/>
                </a:solidFill>
              </a:defRPr>
            </a:lvl1pPr>
          </a:lstStyle>
          <a:p>
            <a:r>
              <a:rPr lang="de-CH" dirty="0"/>
              <a:t>Titelmasterformat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839788" y="1852613"/>
            <a:ext cx="10752000" cy="3936437"/>
          </a:xfrm>
          <a:prstGeom prst="rect">
            <a:avLst/>
          </a:prstGeom>
        </p:spPr>
        <p:txBody>
          <a:bodyPr lIns="0" tIns="0" rIns="0" bIns="0"/>
          <a:lstStyle>
            <a:lvl1pPr marL="230394" indent="-283193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lang="de-DE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8440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Symbol" panose="05050102010706020507" pitchFamily="18" charset="2"/>
              <a:buChar char="-"/>
              <a:tabLst/>
              <a:defRPr lang="de-DE" sz="260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719982" indent="-340791">
              <a:lnSpc>
                <a:spcPts val="2600"/>
              </a:lnSpc>
              <a:spcBef>
                <a:spcPts val="1000"/>
              </a:spcBef>
              <a:defRPr>
                <a:solidFill>
                  <a:srgbClr val="6CA4D9"/>
                </a:solidFill>
              </a:defRPr>
            </a:lvl3pPr>
          </a:lstStyle>
          <a:p>
            <a:pPr lvl="0"/>
            <a:r>
              <a:rPr lang="de-CH" dirty="0"/>
              <a:t>Formatvorlagen des Textmasters bearbeiten</a:t>
            </a:r>
          </a:p>
          <a:p>
            <a:pPr lvl="1"/>
            <a:r>
              <a:rPr lang="de-CH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4135406231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/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FCB8FE2-596F-4639-81B6-677760E59C5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838200" y="1071564"/>
            <a:ext cx="10983913" cy="619126"/>
          </a:xfrm>
          <a:prstGeom prst="rect">
            <a:avLst/>
          </a:prstGeom>
        </p:spPr>
        <p:txBody>
          <a:bodyPr/>
          <a:lstStyle>
            <a:lvl1pPr marL="0" marR="0" indent="0" algn="l" defTabSz="4476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4476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Titel hinzufügen</a:t>
            </a:r>
            <a:br>
              <a:rPr lang="de-CH" sz="3600" dirty="0"/>
            </a:br>
            <a:endParaRPr lang="de-CH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CC5B7B2-4BCB-45CF-8BB1-CDDCDAB721B8}"/>
              </a:ext>
            </a:extLst>
          </p:cNvPr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838200" y="1852613"/>
            <a:ext cx="10983913" cy="46727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CH" dirty="0"/>
              <a:t>Textmasterformat bearbeiten</a:t>
            </a:r>
          </a:p>
          <a:p>
            <a:pPr lvl="1"/>
            <a:r>
              <a:rPr lang="de-CH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A2F287A-1184-4C8C-A841-E244EF8C254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sz="820"/>
            </a:lvl1pPr>
          </a:lstStyle>
          <a:p>
            <a:r>
              <a:rPr lang="de-CH" ker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0377BC-28E9-40D4-9091-9E027687063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sz="820" b="0"/>
            </a:lvl1pPr>
          </a:lstStyle>
          <a:p>
            <a:pPr>
              <a:defRPr/>
            </a:pPr>
            <a:fld id="{22C43A00-C0E5-F64E-B7F3-B20E065A2C7A}" type="slidenum">
              <a:rPr lang="de-CH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36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 / Titre,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3D511A05-68F0-445B-997F-48D71832E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1564"/>
            <a:ext cx="10983913" cy="541354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489D3D49-962B-4AF4-ABD6-A3AB89699567}"/>
              </a:ext>
            </a:extLst>
          </p:cNvPr>
          <p:cNvSpPr>
            <a:spLocks noGrp="1"/>
          </p:cNvSpPr>
          <p:nvPr>
            <p:ph idx="1" hasCustomPrompt="1"/>
            <p:custDataLst>
              <p:tags r:id="rId1"/>
            </p:custDataLst>
          </p:nvPr>
        </p:nvSpPr>
        <p:spPr>
          <a:xfrm>
            <a:off x="838200" y="2420888"/>
            <a:ext cx="10983913" cy="41044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CH" dirty="0"/>
              <a:t>Textmasterformat bearbeiten</a:t>
            </a:r>
          </a:p>
          <a:p>
            <a:pPr lvl="1"/>
            <a:r>
              <a:rPr lang="de-CH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8E7195C-D496-45F7-8FFC-F81A2AA893D7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2"/>
            </p:custDataLst>
          </p:nvPr>
        </p:nvSpPr>
        <p:spPr/>
        <p:txBody>
          <a:bodyPr/>
          <a:lstStyle>
            <a:lvl1pPr>
              <a:defRPr sz="820"/>
            </a:lvl1pPr>
          </a:lstStyle>
          <a:p>
            <a:r>
              <a:rPr lang="de-CH" ker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6F6B20-9A04-4CE9-956C-4A425EDBCA79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>
            <a:lvl1pPr>
              <a:defRPr sz="820" b="0"/>
            </a:lvl1pPr>
          </a:lstStyle>
          <a:p>
            <a:pPr>
              <a:defRPr/>
            </a:pPr>
            <a:fld id="{22C43A00-C0E5-F64E-B7F3-B20E065A2C7A}" type="slidenum">
              <a:rPr lang="de-CH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9" name="Textplatzhalter 15">
            <a:extLst>
              <a:ext uri="{FF2B5EF4-FFF2-40B4-BE49-F238E27FC236}">
                <a16:creationId xmlns:a16="http://schemas.microsoft.com/office/drawing/2014/main" id="{02FDF01E-C1CA-4896-9772-94C4EEF80BE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839788" y="1630018"/>
            <a:ext cx="10982325" cy="935434"/>
          </a:xfrm>
        </p:spPr>
        <p:txBody>
          <a:bodyPr/>
          <a:lstStyle>
            <a:lvl1pPr>
              <a:defRPr sz="3400">
                <a:solidFill>
                  <a:srgbClr val="999999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CH" dirty="0"/>
              <a:t>Untertitel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3723154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/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FCB8FE2-596F-4639-81B6-677760E59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1564"/>
            <a:ext cx="10983913" cy="619126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F40458D-BF6A-4A24-97C6-183DC14B5E4D}"/>
              </a:ext>
            </a:extLst>
          </p:cNvPr>
          <p:cNvSpPr>
            <a:spLocks noGrp="1"/>
          </p:cNvSpPr>
          <p:nvPr>
            <p:ph sz="half" idx="1" hasCustomPrompt="1"/>
            <p:custDataLst>
              <p:tags r:id="rId1"/>
            </p:custDataLst>
          </p:nvPr>
        </p:nvSpPr>
        <p:spPr>
          <a:xfrm>
            <a:off x="838200" y="1852612"/>
            <a:ext cx="5329808" cy="467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95FB678B-8902-4305-BF00-EB265C5AB838}"/>
              </a:ext>
            </a:extLst>
          </p:cNvPr>
          <p:cNvSpPr>
            <a:spLocks noGrp="1"/>
          </p:cNvSpPr>
          <p:nvPr>
            <p:ph sz="half" idx="2" hasCustomPrompt="1"/>
            <p:custDataLst>
              <p:tags r:id="rId2"/>
            </p:custDataLst>
          </p:nvPr>
        </p:nvSpPr>
        <p:spPr>
          <a:xfrm>
            <a:off x="6493098" y="1852612"/>
            <a:ext cx="5329015" cy="46727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F13E967-D4AA-4242-8C45-F6D1FBFE9CDB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sz="820"/>
            </a:lvl1pPr>
          </a:lstStyle>
          <a:p>
            <a:r>
              <a:rPr lang="de-CH" ker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B4FE9FF-8ECF-43D8-BE96-CCB52FF9D21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sz="820" b="0"/>
            </a:lvl1pPr>
          </a:lstStyle>
          <a:p>
            <a:pPr>
              <a:defRPr/>
            </a:pPr>
            <a:fld id="{22C43A00-C0E5-F64E-B7F3-B20E065A2C7A}" type="slidenum">
              <a:rPr lang="de-CH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50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rechts / Titre, contenu et 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FCB8FE2-596F-4639-81B6-677760E59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1564"/>
            <a:ext cx="10983913" cy="619126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F40458D-BF6A-4A24-97C6-183DC14B5E4D}"/>
              </a:ext>
            </a:extLst>
          </p:cNvPr>
          <p:cNvSpPr>
            <a:spLocks noGrp="1"/>
          </p:cNvSpPr>
          <p:nvPr>
            <p:ph sz="half" idx="1" hasCustomPrompt="1"/>
            <p:custDataLst>
              <p:tags r:id="rId1"/>
            </p:custDataLst>
          </p:nvPr>
        </p:nvSpPr>
        <p:spPr>
          <a:xfrm>
            <a:off x="838200" y="1852612"/>
            <a:ext cx="5329808" cy="467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E45FE72-2EDE-466F-BD8E-6BD5D26E01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2304" y="1916832"/>
            <a:ext cx="5329808" cy="4507035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endParaRPr lang="de-CH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CFB2952-4421-40A2-8F5B-EAF55751395E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2"/>
            </p:custDataLst>
          </p:nvPr>
        </p:nvSpPr>
        <p:spPr/>
        <p:txBody>
          <a:bodyPr/>
          <a:lstStyle>
            <a:lvl1pPr>
              <a:defRPr sz="820"/>
            </a:lvl1pPr>
          </a:lstStyle>
          <a:p>
            <a:r>
              <a:rPr lang="de-CH" ker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D8C5C5C-C9C2-4DCE-9D14-F73889BB3514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>
            <a:lvl1pPr>
              <a:defRPr sz="820" b="0"/>
            </a:lvl1pPr>
          </a:lstStyle>
          <a:p>
            <a:pPr>
              <a:defRPr/>
            </a:pPr>
            <a:fld id="{22C43A00-C0E5-F64E-B7F3-B20E065A2C7A}" type="slidenum">
              <a:rPr lang="de-CH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1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links / Titre, contenu et imag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FCB8FE2-596F-4639-81B6-677760E59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1564"/>
            <a:ext cx="10983913" cy="619126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671776C8-21A5-4831-9E5C-4DD823854D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8" y="1916831"/>
            <a:ext cx="5329808" cy="4507035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endParaRPr lang="de-CH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F836310E-9BC4-4444-831B-688992AD3761}"/>
              </a:ext>
            </a:extLst>
          </p:cNvPr>
          <p:cNvSpPr>
            <a:spLocks noGrp="1"/>
          </p:cNvSpPr>
          <p:nvPr>
            <p:ph sz="half" idx="2" hasCustomPrompt="1"/>
            <p:custDataLst>
              <p:tags r:id="rId1"/>
            </p:custDataLst>
          </p:nvPr>
        </p:nvSpPr>
        <p:spPr>
          <a:xfrm>
            <a:off x="6493098" y="1852612"/>
            <a:ext cx="5329015" cy="46727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F0BBFD5-197D-4D8C-94FE-D72E3AD2E278}"/>
              </a:ext>
            </a:extLst>
          </p:cNvPr>
          <p:cNvSpPr>
            <a:spLocks noGrp="1"/>
          </p:cNvSpPr>
          <p:nvPr>
            <p:ph type="dt" sz="half" idx="16"/>
            <p:custDataLst>
              <p:tags r:id="rId2"/>
            </p:custDataLst>
          </p:nvPr>
        </p:nvSpPr>
        <p:spPr/>
        <p:txBody>
          <a:bodyPr/>
          <a:lstStyle>
            <a:lvl1pPr>
              <a:defRPr sz="820"/>
            </a:lvl1pPr>
          </a:lstStyle>
          <a:p>
            <a:r>
              <a:rPr lang="de-CH" ker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F82FE5-CD2F-461F-9A77-C87D855C840B}"/>
              </a:ext>
            </a:extLst>
          </p:cNvPr>
          <p:cNvSpPr>
            <a:spLocks noGrp="1"/>
          </p:cNvSpPr>
          <p:nvPr>
            <p:ph type="sldNum" sz="quarter" idx="18"/>
            <p:custDataLst>
              <p:tags r:id="rId3"/>
            </p:custDataLst>
          </p:nvPr>
        </p:nvSpPr>
        <p:spPr/>
        <p:txBody>
          <a:bodyPr/>
          <a:lstStyle>
            <a:lvl1pPr>
              <a:defRPr sz="820" b="0"/>
            </a:lvl1pPr>
          </a:lstStyle>
          <a:p>
            <a:pPr>
              <a:defRPr/>
            </a:pPr>
            <a:fld id="{22C43A00-C0E5-F64E-B7F3-B20E065A2C7A}" type="slidenum">
              <a:rPr lang="de-CH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86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 / Titre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FCB8FE2-596F-4639-81B6-677760E59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1564"/>
            <a:ext cx="10983913" cy="619126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02C08F07-8646-40E0-8996-AAE7B89A10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7" y="1916831"/>
            <a:ext cx="10982325" cy="4507035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endParaRPr lang="de-CH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071812D-5570-4C1C-8545-4646577CDA9F}"/>
              </a:ext>
            </a:extLst>
          </p:cNvPr>
          <p:cNvSpPr>
            <a:spLocks noGrp="1"/>
          </p:cNvSpPr>
          <p:nvPr>
            <p:ph type="dt" sz="half" idx="16"/>
            <p:custDataLst>
              <p:tags r:id="rId1"/>
            </p:custDataLst>
          </p:nvPr>
        </p:nvSpPr>
        <p:spPr/>
        <p:txBody>
          <a:bodyPr/>
          <a:lstStyle>
            <a:lvl1pPr>
              <a:defRPr sz="820"/>
            </a:lvl1pPr>
          </a:lstStyle>
          <a:p>
            <a:r>
              <a:rPr lang="de-CH" ker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DA3083-F346-4932-8377-142BA76FB9A6}"/>
              </a:ext>
            </a:extLst>
          </p:cNvPr>
          <p:cNvSpPr>
            <a:spLocks noGrp="1"/>
          </p:cNvSpPr>
          <p:nvPr>
            <p:ph type="sldNum" sz="quarter" idx="18"/>
            <p:custDataLst>
              <p:tags r:id="rId2"/>
            </p:custDataLst>
          </p:nvPr>
        </p:nvSpPr>
        <p:spPr/>
        <p:txBody>
          <a:bodyPr/>
          <a:lstStyle>
            <a:lvl1pPr>
              <a:defRPr sz="820" b="0"/>
            </a:lvl1pPr>
          </a:lstStyle>
          <a:p>
            <a:pPr>
              <a:defRPr/>
            </a:pPr>
            <a:fld id="{22C43A00-C0E5-F64E-B7F3-B20E065A2C7A}" type="slidenum">
              <a:rPr lang="de-CH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90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1071564"/>
            <a:ext cx="10983913" cy="6191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838200" y="1852613"/>
            <a:ext cx="10983913" cy="46727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9340248" y="664580"/>
            <a:ext cx="2088232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20" baseline="0">
                <a:solidFill>
                  <a:schemeClr val="tx1"/>
                </a:solidFill>
              </a:defRPr>
            </a:lvl1pPr>
          </a:lstStyle>
          <a:p>
            <a:r>
              <a:rPr lang="de-CH" ker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11500488" y="664580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20" b="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2C43A00-C0E5-F64E-B7F3-B20E065A2C7A}" type="slidenum">
              <a:rPr lang="de-CH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B2451C8-EFD4-45EF-9366-EB5C43D40A3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1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5" r:id="rId1"/>
    <p:sldLayoutId id="2147484680" r:id="rId2"/>
    <p:sldLayoutId id="2147484706" r:id="rId3"/>
    <p:sldLayoutId id="2147484650" r:id="rId4"/>
    <p:sldLayoutId id="2147484681" r:id="rId5"/>
    <p:sldLayoutId id="2147484682" r:id="rId6"/>
    <p:sldLayoutId id="2147484683" r:id="rId7"/>
    <p:sldLayoutId id="2147484684" r:id="rId8"/>
    <p:sldLayoutId id="2147484685" r:id="rId9"/>
    <p:sldLayoutId id="2147484686" r:id="rId10"/>
    <p:sldLayoutId id="2147484687" r:id="rId11"/>
    <p:sldLayoutId id="2147484705" r:id="rId12"/>
    <p:sldLayoutId id="2147484707" r:id="rId13"/>
  </p:sldLayoutIdLst>
  <p:hf hdr="0" ftr="0"/>
  <p:txStyles>
    <p:titleStyle>
      <a:lvl1pPr algn="l" defTabSz="447675" rtl="0" eaLnBrk="1" latinLnBrk="0" hangingPunct="1">
        <a:lnSpc>
          <a:spcPct val="10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35718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358775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36353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6688" indent="-35718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pos="3840">
          <p15:clr>
            <a:srgbClr val="F26B43"/>
          </p15:clr>
        </p15:guide>
        <p15:guide id="3" pos="5881">
          <p15:clr>
            <a:srgbClr val="F26B43"/>
          </p15:clr>
        </p15:guide>
        <p15:guide id="4" pos="7447">
          <p15:clr>
            <a:srgbClr val="F26B43"/>
          </p15:clr>
        </p15:guide>
        <p15:guide id="5" orient="horz" pos="675">
          <p15:clr>
            <a:srgbClr val="F26B43"/>
          </p15:clr>
        </p15:guide>
        <p15:guide id="6" orient="horz" pos="116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82E962E-2791-452C-9286-0FE7996AEC05}"/>
              </a:ext>
            </a:extLst>
          </p:cNvPr>
          <p:cNvSpPr>
            <a:spLocks noGrp="1"/>
          </p:cNvSpPr>
          <p:nvPr>
            <p:ph type="dt" sz="half" idx="1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3124AB6-9F88-4A56-99B1-C5BEF4D58636}"/>
              </a:ext>
            </a:extLst>
          </p:cNvPr>
          <p:cNvSpPr>
            <a:spLocks noGrp="1"/>
          </p:cNvSpPr>
          <p:nvPr>
            <p:ph type="sldNum" sz="quarter" idx="17"/>
            <p:custDataLst>
              <p:tags r:id="rId2"/>
            </p:custDataLst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2C43A00-C0E5-F64E-B7F3-B20E065A2C7A}" type="slidenum">
              <a:rPr lang="de-CH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2A39098-36C7-44EA-9163-BEF7F3896AE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39788" y="3757613"/>
            <a:ext cx="8496300" cy="784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510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002730E-8DA4-4A54-A07C-BF9FF84078B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39788" y="2123940"/>
            <a:ext cx="9720708" cy="15696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CH" sz="510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Gesetz über die Leistungen für Menschen mit Behinderungen</a:t>
            </a:r>
            <a:endParaRPr lang="de-CH" sz="5100" dirty="0"/>
          </a:p>
        </p:txBody>
      </p:sp>
    </p:spTree>
    <p:extLst>
      <p:ext uri="{BB962C8B-B14F-4D97-AF65-F5344CB8AC3E}">
        <p14:creationId xmlns:p14="http://schemas.microsoft.com/office/powerpoint/2010/main" val="1672665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360" y="1107972"/>
            <a:ext cx="10983913" cy="619126"/>
          </a:xfrm>
        </p:spPr>
        <p:txBody>
          <a:bodyPr/>
          <a:lstStyle/>
          <a:p>
            <a:r>
              <a:rPr lang="de-CH" sz="2800" dirty="0"/>
              <a:t>Individuelle Bedarfsermittlung - 2 Settings mit Optionen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43A00-C0E5-F64E-B7F3-B20E065A2C7A}" type="slidenum">
              <a:rPr lang="de-CH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de-CH" dirty="0">
              <a:solidFill>
                <a:srgbClr val="000000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8490416-A7B0-D844-939C-BFBAFB93C2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7098"/>
            <a:ext cx="12192000" cy="513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7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Was sich für Menschen mit Behinderungen ändert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kern="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43A00-C0E5-F64E-B7F3-B20E065A2C7A}" type="slidenum">
              <a:rPr lang="de-CH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ADD1FA9-D227-2A4D-B1FC-8ADF9AE269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5746"/>
            <a:ext cx="12192000" cy="513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24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Was sich für Heime ändert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kern="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43A00-C0E5-F64E-B7F3-B20E065A2C7A}" type="slidenum">
              <a:rPr lang="de-CH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833211D-D1C1-7841-B539-F5F90A9359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3292"/>
            <a:ext cx="12192000" cy="513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36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Was sich für Angehörige ändert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kern="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43A00-C0E5-F64E-B7F3-B20E065A2C7A}" type="slidenum">
              <a:rPr lang="de-CH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de-CH" dirty="0">
              <a:solidFill>
                <a:srgbClr val="000000"/>
              </a:solidFill>
            </a:endParaRP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0578"/>
            <a:ext cx="12192000" cy="5133259"/>
          </a:xfrm>
        </p:spPr>
      </p:pic>
    </p:spTree>
    <p:extLst>
      <p:ext uri="{BB962C8B-B14F-4D97-AF65-F5344CB8AC3E}">
        <p14:creationId xmlns:p14="http://schemas.microsoft.com/office/powerpoint/2010/main" val="1966263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Auswirkungen des neuen Modells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CH" sz="2400" dirty="0">
                <a:sym typeface="Wingdings" panose="05000000000000000000" pitchFamily="2" charset="2"/>
              </a:rPr>
              <a:t>Menschen mit Behinderungen können in der </a:t>
            </a:r>
            <a:r>
              <a:rPr lang="de-CH" sz="2400" b="1" dirty="0">
                <a:sym typeface="Wingdings" panose="05000000000000000000" pitchFamily="2" charset="2"/>
              </a:rPr>
              <a:t>eigenen Wohnung </a:t>
            </a:r>
            <a:r>
              <a:rPr lang="de-CH" sz="2400" dirty="0">
                <a:sym typeface="Wingdings" panose="05000000000000000000" pitchFamily="2" charset="2"/>
              </a:rPr>
              <a:t>betreut werden. Das war bis anhin nicht möglich.</a:t>
            </a:r>
          </a:p>
          <a:p>
            <a:pPr marL="457200" indent="-4572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CH" sz="2400" dirty="0">
                <a:sym typeface="Wingdings" panose="05000000000000000000" pitchFamily="2" charset="2"/>
              </a:rPr>
              <a:t>Sie beziehen </a:t>
            </a:r>
            <a:r>
              <a:rPr lang="de-CH" sz="2400" b="1" dirty="0">
                <a:sym typeface="Wingdings" panose="05000000000000000000" pitchFamily="2" charset="2"/>
              </a:rPr>
              <a:t>massgeschneidert</a:t>
            </a:r>
            <a:r>
              <a:rPr lang="de-CH" sz="2400" dirty="0">
                <a:sym typeface="Wingdings" panose="05000000000000000000" pitchFamily="2" charset="2"/>
              </a:rPr>
              <a:t> die für sie passendsten Leistungen </a:t>
            </a:r>
            <a:br>
              <a:rPr lang="de-CH" sz="2400" dirty="0">
                <a:sym typeface="Wingdings" panose="05000000000000000000" pitchFamily="2" charset="2"/>
              </a:rPr>
            </a:br>
            <a:r>
              <a:rPr lang="de-CH" sz="2400" dirty="0">
                <a:sym typeface="Wingdings" panose="05000000000000000000" pitchFamily="2" charset="2"/>
              </a:rPr>
              <a:t>(d.h. innerhalb der Kostengutsprache)</a:t>
            </a:r>
            <a:r>
              <a:rPr lang="de-CH" sz="2400" b="1" dirty="0">
                <a:sym typeface="Wingdings" panose="05000000000000000000" pitchFamily="2" charset="2"/>
              </a:rPr>
              <a:t>.</a:t>
            </a:r>
          </a:p>
          <a:p>
            <a:pPr marL="457200" indent="-4572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CH" sz="2400" dirty="0">
                <a:sym typeface="Wingdings" panose="05000000000000000000" pitchFamily="2" charset="2"/>
              </a:rPr>
              <a:t>Personen mit/ohne </a:t>
            </a:r>
            <a:r>
              <a:rPr lang="de-CH" sz="2400" b="1" dirty="0">
                <a:sym typeface="Wingdings" panose="05000000000000000000" pitchFamily="2" charset="2"/>
              </a:rPr>
              <a:t>IV-Assistenzbeitrag</a:t>
            </a:r>
            <a:r>
              <a:rPr lang="de-CH" sz="2400" dirty="0">
                <a:sym typeface="Wingdings" panose="05000000000000000000" pitchFamily="2" charset="2"/>
              </a:rPr>
              <a:t> können weitergehende Unterstützung erhalten, wenn die Leistungen der IV nicht ausreichend sind.</a:t>
            </a:r>
          </a:p>
          <a:p>
            <a:pPr marL="457200" indent="-4572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CH" sz="2400" dirty="0">
                <a:sym typeface="Wingdings" panose="05000000000000000000" pitchFamily="2" charset="2"/>
              </a:rPr>
              <a:t>Mehr Dynamik im </a:t>
            </a:r>
            <a:r>
              <a:rPr lang="de-CH" sz="2400" b="1" dirty="0">
                <a:sym typeface="Wingdings" panose="05000000000000000000" pitchFamily="2" charset="2"/>
              </a:rPr>
              <a:t>Markt</a:t>
            </a:r>
            <a:r>
              <a:rPr lang="de-CH" sz="2400" dirty="0">
                <a:sym typeface="Wingdings" panose="05000000000000000000" pitchFamily="2" charset="2"/>
              </a:rPr>
              <a:t>, da die Wahlfreiheit durch die Subjektfinanzierung den Leistungseinkauf des Betroffenen stärkt</a:t>
            </a:r>
          </a:p>
          <a:p>
            <a:pPr marL="457200" indent="-4572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CH" sz="2400" dirty="0">
                <a:sym typeface="Wingdings" panose="05000000000000000000" pitchFamily="2" charset="2"/>
              </a:rPr>
              <a:t>Mehr Alternativen zu </a:t>
            </a:r>
            <a:r>
              <a:rPr lang="de-CH" sz="2400" b="1" dirty="0">
                <a:sym typeface="Wingdings" panose="05000000000000000000" pitchFamily="2" charset="2"/>
              </a:rPr>
              <a:t>hochstrukturierten </a:t>
            </a:r>
            <a:r>
              <a:rPr lang="de-CH" sz="2400" dirty="0">
                <a:sym typeface="Wingdings" panose="05000000000000000000" pitchFamily="2" charset="2"/>
              </a:rPr>
              <a:t>Angeboten.</a:t>
            </a:r>
          </a:p>
          <a:p>
            <a:pPr marL="457200" indent="-4572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CH" sz="2400" dirty="0">
                <a:sym typeface="Wingdings" panose="05000000000000000000" pitchFamily="2" charset="2"/>
              </a:rPr>
              <a:t>Vielfältige und durchlässige Angebote mit </a:t>
            </a:r>
            <a:r>
              <a:rPr lang="de-CH" sz="2400" b="1" dirty="0">
                <a:sym typeface="Wingdings" panose="05000000000000000000" pitchFamily="2" charset="2"/>
              </a:rPr>
              <a:t>Entwicklungsdynamik</a:t>
            </a:r>
            <a:br>
              <a:rPr lang="de-CH" b="1" dirty="0">
                <a:sym typeface="Wingdings" panose="05000000000000000000" pitchFamily="2" charset="2"/>
              </a:rPr>
            </a:br>
            <a:endParaRPr lang="de-CH" dirty="0">
              <a:sym typeface="Wingdings" panose="05000000000000000000" pitchFamily="2" charset="2"/>
            </a:endParaRPr>
          </a:p>
          <a:p>
            <a:endParaRPr lang="de-CH" sz="2400" dirty="0">
              <a:sym typeface="Wingdings" panose="05000000000000000000" pitchFamily="2" charset="2"/>
            </a:endParaRP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CH" sz="2400" dirty="0">
              <a:sym typeface="Wingdings" panose="05000000000000000000" pitchFamily="2" charset="2"/>
            </a:endParaRP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CH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43A00-C0E5-F64E-B7F3-B20E065A2C7A}" type="slidenum">
              <a:rPr lang="de-CH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03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Umsetzung Systemwechsel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16138E7-7A87-44FA-8C4F-FCFA3BE84B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64004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Umsetzung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CH" sz="2400" dirty="0">
                <a:sym typeface="Wingdings" panose="05000000000000000000" pitchFamily="2" charset="2"/>
              </a:rPr>
              <a:t>In Kraft Setzung des BLG per 1. Januar 2024 geplant.</a:t>
            </a:r>
          </a:p>
          <a:p>
            <a:pPr marL="457200" indent="-4572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CH" sz="2400" dirty="0">
                <a:sym typeface="Wingdings" panose="05000000000000000000" pitchFamily="2" charset="2"/>
              </a:rPr>
              <a:t>Überführungszeitraum von 4 Jahren.</a:t>
            </a:r>
          </a:p>
          <a:p>
            <a:pPr marL="457200" indent="-4572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CH" sz="2400" dirty="0">
                <a:sym typeface="Wingdings" panose="05000000000000000000" pitchFamily="2" charset="2"/>
              </a:rPr>
              <a:t>Bisherige und neue Leistungsbezüger werden in Etappen überführt.</a:t>
            </a:r>
          </a:p>
          <a:p>
            <a:pPr marL="457200" indent="-4572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CH" sz="2400" dirty="0">
                <a:sym typeface="Wingdings" panose="05000000000000000000" pitchFamily="2" charset="2"/>
              </a:rPr>
              <a:t>Mit dem Systemwechsel werden zusätzlich 20 Mio. / Jahr eingesetzt:</a:t>
            </a:r>
          </a:p>
          <a:p>
            <a:pPr marL="814388" lvl="1" indent="-4572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CH" sz="2400" dirty="0">
                <a:sym typeface="Wingdings" panose="05000000000000000000" pitchFamily="2" charset="2"/>
              </a:rPr>
              <a:t>mehr Leistungsbezüger</a:t>
            </a:r>
          </a:p>
          <a:p>
            <a:pPr marL="814388" lvl="1" indent="-4572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CH" sz="2400" dirty="0">
                <a:sym typeface="Wingdings" panose="05000000000000000000" pitchFamily="2" charset="2"/>
              </a:rPr>
              <a:t>gleiche Qualitätsanforderungen</a:t>
            </a:r>
          </a:p>
          <a:p>
            <a:pPr marL="457200" indent="-4572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CH" sz="2400" dirty="0">
                <a:sym typeface="Wingdings" panose="05000000000000000000" pitchFamily="2" charset="2"/>
              </a:rPr>
              <a:t>Steuerungsverantwortung bleibt beim Kanton.</a:t>
            </a:r>
            <a:endParaRPr lang="de-CH" dirty="0">
              <a:sym typeface="Wingdings" panose="05000000000000000000" pitchFamily="2" charset="2"/>
            </a:endParaRPr>
          </a:p>
          <a:p>
            <a:endParaRPr lang="de-CH" sz="2400" dirty="0">
              <a:sym typeface="Wingdings" panose="05000000000000000000" pitchFamily="2" charset="2"/>
            </a:endParaRP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CH" sz="2400" dirty="0">
              <a:sym typeface="Wingdings" panose="05000000000000000000" pitchFamily="2" charset="2"/>
            </a:endParaRP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CH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43A00-C0E5-F64E-B7F3-B20E065A2C7A}" type="slidenum">
              <a:rPr lang="de-CH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0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0996"/>
            <a:ext cx="10983913" cy="619126"/>
          </a:xfrm>
        </p:spPr>
        <p:txBody>
          <a:bodyPr/>
          <a:lstStyle/>
          <a:p>
            <a:r>
              <a:rPr lang="de-CH" dirty="0"/>
              <a:t>Umsetzung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ker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43A00-C0E5-F64E-B7F3-B20E065A2C7A}" type="slidenum">
              <a:rPr lang="de-CH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de-CH" dirty="0">
              <a:solidFill>
                <a:srgbClr val="00000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b="5902"/>
          <a:stretch/>
        </p:blipFill>
        <p:spPr>
          <a:xfrm>
            <a:off x="14600" y="4725145"/>
            <a:ext cx="11987299" cy="172819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951984" y="278092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de-CH" dirty="0"/>
          </a:p>
        </p:txBody>
      </p:sp>
      <p:graphicFrame>
        <p:nvGraphicFramePr>
          <p:cNvPr id="10" name="Diagramm 9"/>
          <p:cNvGraphicFramePr>
            <a:graphicFrameLocks noGrp="1"/>
          </p:cNvGraphicFramePr>
          <p:nvPr/>
        </p:nvGraphicFramePr>
        <p:xfrm>
          <a:off x="838199" y="1484784"/>
          <a:ext cx="11163699" cy="3312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9720824" y="6486428"/>
            <a:ext cx="228107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CH" sz="1400" dirty="0"/>
              <a:t>Provisorische Beispielzahlen</a:t>
            </a:r>
          </a:p>
        </p:txBody>
      </p:sp>
    </p:spTree>
    <p:extLst>
      <p:ext uri="{BB962C8B-B14F-4D97-AF65-F5344CB8AC3E}">
        <p14:creationId xmlns:p14="http://schemas.microsoft.com/office/powerpoint/2010/main" val="144978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Sicherheit im neuen Modell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CH" sz="2400" dirty="0">
                <a:sym typeface="Wingdings" panose="05000000000000000000" pitchFamily="2" charset="2"/>
              </a:rPr>
              <a:t>Klare Definition der </a:t>
            </a:r>
            <a:r>
              <a:rPr lang="de-CH" sz="2400" b="1" dirty="0">
                <a:sym typeface="Wingdings" panose="05000000000000000000" pitchFamily="2" charset="2"/>
              </a:rPr>
              <a:t>Anspruchsberechtigung</a:t>
            </a:r>
            <a:r>
              <a:rPr lang="de-CH" sz="2400" dirty="0">
                <a:sym typeface="Wingdings" panose="05000000000000000000" pitchFamily="2" charset="2"/>
              </a:rPr>
              <a:t>:</a:t>
            </a:r>
          </a:p>
          <a:p>
            <a:pPr marL="814388" lvl="1" indent="-4572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CH" sz="2400" dirty="0">
                <a:sym typeface="Wingdings" panose="05000000000000000000" pitchFamily="2" charset="2"/>
              </a:rPr>
              <a:t>IV-Rente und / oder </a:t>
            </a:r>
            <a:r>
              <a:rPr lang="de-CH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Hilflosenentschädigung</a:t>
            </a:r>
            <a:r>
              <a:rPr lang="de-CH" sz="2400" dirty="0">
                <a:sym typeface="Wingdings" panose="05000000000000000000" pitchFamily="2" charset="2"/>
              </a:rPr>
              <a:t>.</a:t>
            </a:r>
          </a:p>
          <a:p>
            <a:pPr marL="814388" lvl="1" indent="-4572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CH" sz="2400" dirty="0">
                <a:sym typeface="Wingdings" panose="05000000000000000000" pitchFamily="2" charset="2"/>
              </a:rPr>
              <a:t>In Ausnahmefällen auch Jugendliche.</a:t>
            </a:r>
          </a:p>
          <a:p>
            <a:pPr marL="457200" indent="-4572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CH" sz="2400" dirty="0">
                <a:sym typeface="Wingdings" panose="05000000000000000000" pitchFamily="2" charset="2"/>
              </a:rPr>
              <a:t>Standardisierte, </a:t>
            </a:r>
            <a:r>
              <a:rPr lang="de-CH" sz="2400" dirty="0" err="1">
                <a:sym typeface="Wingdings" panose="05000000000000000000" pitchFamily="2" charset="2"/>
              </a:rPr>
              <a:t>indiv</a:t>
            </a:r>
            <a:r>
              <a:rPr lang="de-CH" sz="2400" dirty="0">
                <a:sym typeface="Wingdings" panose="05000000000000000000" pitchFamily="2" charset="2"/>
              </a:rPr>
              <a:t>. Bedarfsermittlung mit </a:t>
            </a:r>
            <a:r>
              <a:rPr lang="de-CH" sz="2400" b="1" dirty="0">
                <a:sym typeface="Wingdings" panose="05000000000000000000" pitchFamily="2" charset="2"/>
              </a:rPr>
              <a:t>Selbst</a:t>
            </a:r>
            <a:r>
              <a:rPr lang="de-CH" sz="2400" dirty="0">
                <a:sym typeface="Wingdings" panose="05000000000000000000" pitchFamily="2" charset="2"/>
              </a:rPr>
              <a:t>- und </a:t>
            </a:r>
            <a:r>
              <a:rPr lang="de-CH" sz="2400" b="1" dirty="0">
                <a:sym typeface="Wingdings" panose="05000000000000000000" pitchFamily="2" charset="2"/>
              </a:rPr>
              <a:t>Fremd</a:t>
            </a:r>
            <a:r>
              <a:rPr lang="de-CH" sz="2400" dirty="0">
                <a:sym typeface="Wingdings" panose="05000000000000000000" pitchFamily="2" charset="2"/>
              </a:rPr>
              <a:t>einschätzung.</a:t>
            </a:r>
          </a:p>
          <a:p>
            <a:pPr marL="457200" indent="-4572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CH" sz="2400" dirty="0">
                <a:sym typeface="Wingdings" panose="05000000000000000000" pitchFamily="2" charset="2"/>
              </a:rPr>
              <a:t>Unterstützung im Bedarfsermittlungsprozess durch </a:t>
            </a:r>
            <a:r>
              <a:rPr lang="de-CH" sz="2400" b="1" dirty="0">
                <a:sym typeface="Wingdings" panose="05000000000000000000" pitchFamily="2" charset="2"/>
              </a:rPr>
              <a:t>Beratungsstellen.</a:t>
            </a:r>
          </a:p>
          <a:p>
            <a:pPr marL="457200" indent="-4572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CH" sz="2400" dirty="0">
                <a:sym typeface="Wingdings" panose="05000000000000000000" pitchFamily="2" charset="2"/>
              </a:rPr>
              <a:t>Einheitliche </a:t>
            </a:r>
            <a:r>
              <a:rPr lang="de-CH" sz="2400" b="1" dirty="0">
                <a:sym typeface="Wingdings" panose="05000000000000000000" pitchFamily="2" charset="2"/>
              </a:rPr>
              <a:t>Bedarfsprüfungsstelle</a:t>
            </a:r>
            <a:r>
              <a:rPr lang="de-CH" sz="2400" dirty="0">
                <a:sym typeface="Wingdings" panose="05000000000000000000" pitchFamily="2" charset="2"/>
              </a:rPr>
              <a:t> im Auftrag des Kantons.</a:t>
            </a:r>
          </a:p>
          <a:p>
            <a:pPr marL="457200" indent="-4572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CH" sz="2400" dirty="0">
                <a:sym typeface="Wingdings" panose="05000000000000000000" pitchFamily="2" charset="2"/>
              </a:rPr>
              <a:t>Geldfluss im ambulanten Setting </a:t>
            </a:r>
            <a:r>
              <a:rPr lang="de-CH" sz="2400" b="1" dirty="0">
                <a:sym typeface="Wingdings" panose="05000000000000000000" pitchFamily="2" charset="2"/>
              </a:rPr>
              <a:t>direkt</a:t>
            </a:r>
            <a:r>
              <a:rPr lang="de-CH" sz="2400" dirty="0">
                <a:sym typeface="Wingdings" panose="05000000000000000000" pitchFamily="2" charset="2"/>
              </a:rPr>
              <a:t> an den Leistungsbezüger.</a:t>
            </a:r>
          </a:p>
          <a:p>
            <a:pPr marL="457200" indent="-4572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CH" sz="2400" b="1" dirty="0">
                <a:sym typeface="Wingdings" panose="05000000000000000000" pitchFamily="2" charset="2"/>
              </a:rPr>
              <a:t>Versorgungsplanung</a:t>
            </a:r>
            <a:r>
              <a:rPr lang="de-CH" sz="2400" dirty="0">
                <a:sym typeface="Wingdings" panose="05000000000000000000" pitchFamily="2" charset="2"/>
              </a:rPr>
              <a:t> des Kantons sichert das Institutionelle Angebot.</a:t>
            </a:r>
          </a:p>
          <a:p>
            <a:pPr marL="457200" indent="-4572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CH" sz="2400" dirty="0">
                <a:sym typeface="Wingdings" panose="05000000000000000000" pitchFamily="2" charset="2"/>
              </a:rPr>
              <a:t>Zugang und Verbleib in einer </a:t>
            </a:r>
            <a:r>
              <a:rPr lang="de-CH" sz="2400" b="1" dirty="0">
                <a:sym typeface="Wingdings" panose="05000000000000000000" pitchFamily="2" charset="2"/>
              </a:rPr>
              <a:t>Institution</a:t>
            </a:r>
            <a:r>
              <a:rPr lang="de-CH" sz="2400" dirty="0">
                <a:sym typeface="Wingdings" panose="05000000000000000000" pitchFamily="2" charset="2"/>
              </a:rPr>
              <a:t> weiterhin möglich.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CH" sz="2400" dirty="0">
              <a:sym typeface="Wingdings" panose="05000000000000000000" pitchFamily="2" charset="2"/>
            </a:endParaRP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CH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43A00-C0E5-F64E-B7F3-B20E065A2C7A}" type="slidenum">
              <a:rPr lang="de-CH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16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Behindertenkonzept des Kantons Bern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  <a:p>
            <a:endParaRPr lang="de-CH" sz="4800" dirty="0"/>
          </a:p>
          <a:p>
            <a:pPr algn="ctr"/>
            <a:r>
              <a:rPr lang="de-CH" sz="4800" dirty="0"/>
              <a:t>Vielen Dank für Ihre Aufmerksamkeit !</a:t>
            </a:r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ker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43A00-C0E5-F64E-B7F3-B20E065A2C7A}" type="slidenum">
              <a:rPr lang="de-CH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de-CH" dirty="0">
              <a:solidFill>
                <a:srgbClr val="000000"/>
              </a:solidFill>
            </a:endParaRPr>
          </a:p>
        </p:txBody>
      </p:sp>
      <p:pic>
        <p:nvPicPr>
          <p:cNvPr id="6" name="Grafik 5" descr="Fragezeichen Frage Antwort · Kostenloses Bild auf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4221088"/>
            <a:ext cx="230425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1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Ausgangslage des BLG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16138E7-7A87-44FA-8C4F-FCFA3BE84B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61075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491645-8A70-48DF-A84C-DB32C02B3EA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5D08C8-C296-450F-85E9-F14EF3F8357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2C43A00-C0E5-F64E-B7F3-B20E065A2C7A}" type="slidenum">
              <a:rPr lang="de-CH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625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Ausgangslage im Kanton Bern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de-CH" b="1" dirty="0">
                <a:sym typeface="Wingdings" panose="05000000000000000000" pitchFamily="2" charset="2"/>
              </a:rPr>
              <a:t>Menschen mit Behinderungen haben die gleichen Rechte wie Menschen ohne Behinderung, niemand darf aufgrund einer Behinderung diskriminiert oder benachteiligt werden.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de-CH" dirty="0">
              <a:sym typeface="Wingdings" panose="05000000000000000000" pitchFamily="2" charset="2"/>
            </a:endParaRP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CH" sz="2400" dirty="0">
                <a:sym typeface="Wingdings" panose="05000000000000000000" pitchFamily="2" charset="2"/>
              </a:rPr>
              <a:t>Bundesverfassung (Art. 8) Verfassung des Kanton Bern (Art. 10, 30 g)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CH" sz="2400" dirty="0">
                <a:sym typeface="Wingdings" panose="05000000000000000000" pitchFamily="2" charset="2"/>
              </a:rPr>
              <a:t>Beitritt der Schweiz zur UNO-Behindertenrechtskonvention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CH" sz="2400" dirty="0">
                <a:sym typeface="Wingdings" panose="05000000000000000000" pitchFamily="2" charset="2"/>
              </a:rPr>
              <a:t>Genehmigung des Behindertenkonzeptes durch den Bundesrat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CH" sz="2400" dirty="0">
              <a:sym typeface="Wingdings" panose="05000000000000000000" pitchFamily="2" charset="2"/>
            </a:endParaRP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CH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43A00-C0E5-F64E-B7F3-B20E065A2C7A}" type="slidenum">
              <a:rPr lang="de-CH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0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Warum ein Systemwechsel?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de-CH" b="1" dirty="0">
                <a:sym typeface="Wingdings" panose="05000000000000000000" pitchFamily="2" charset="2"/>
              </a:rPr>
              <a:t>Menschen mit Behinderungen sollen so weit wie möglich selbst bestimmen können, </a:t>
            </a:r>
            <a:r>
              <a:rPr lang="de-CH" b="1" dirty="0">
                <a:solidFill>
                  <a:schemeClr val="accent6"/>
                </a:solidFill>
                <a:sym typeface="Wingdings" panose="05000000000000000000" pitchFamily="2" charset="2"/>
              </a:rPr>
              <a:t>wie</a:t>
            </a:r>
            <a:r>
              <a:rPr lang="de-CH" b="1" dirty="0">
                <a:sym typeface="Wingdings" panose="05000000000000000000" pitchFamily="2" charset="2"/>
              </a:rPr>
              <a:t> und </a:t>
            </a:r>
            <a:r>
              <a:rPr lang="de-CH" b="1" dirty="0">
                <a:solidFill>
                  <a:schemeClr val="accent6"/>
                </a:solidFill>
                <a:sym typeface="Wingdings" panose="05000000000000000000" pitchFamily="2" charset="2"/>
              </a:rPr>
              <a:t>wo</a:t>
            </a:r>
            <a:r>
              <a:rPr lang="de-CH" b="1" dirty="0">
                <a:sym typeface="Wingdings" panose="05000000000000000000" pitchFamily="2" charset="2"/>
              </a:rPr>
              <a:t> sie wohnen und arbeiten und von </a:t>
            </a:r>
            <a:r>
              <a:rPr lang="de-CH" b="1" dirty="0">
                <a:solidFill>
                  <a:schemeClr val="accent6"/>
                </a:solidFill>
                <a:sym typeface="Wingdings" panose="05000000000000000000" pitchFamily="2" charset="2"/>
              </a:rPr>
              <a:t>wem</a:t>
            </a:r>
            <a:r>
              <a:rPr lang="de-CH" b="1" dirty="0">
                <a:sym typeface="Wingdings" panose="05000000000000000000" pitchFamily="2" charset="2"/>
              </a:rPr>
              <a:t> sie betreut und unterstützt werden.</a:t>
            </a:r>
          </a:p>
          <a:p>
            <a:endParaRPr lang="de-CH" dirty="0">
              <a:sym typeface="Wingdings" panose="05000000000000000000" pitchFamily="2" charset="2"/>
            </a:endParaRPr>
          </a:p>
          <a:p>
            <a:r>
              <a:rPr lang="de-CH" sz="2400" dirty="0">
                <a:sym typeface="Wingdings" panose="05000000000000000000" pitchFamily="2" charset="2"/>
              </a:rPr>
              <a:t>Das heutige System erreicht nicht alle Menschen mit einem Bedarf.</a:t>
            </a:r>
          </a:p>
          <a:p>
            <a:endParaRPr lang="de-CH" sz="2400" dirty="0">
              <a:sym typeface="Wingdings" panose="05000000000000000000" pitchFamily="2" charset="2"/>
            </a:endParaRPr>
          </a:p>
          <a:p>
            <a:r>
              <a:rPr lang="de-CH" sz="2400" dirty="0">
                <a:sym typeface="Wingdings" panose="05000000000000000000" pitchFamily="2" charset="2"/>
              </a:rPr>
              <a:t> Der Kanton Bern entwickelt ein neues Modell:</a:t>
            </a:r>
          </a:p>
          <a:p>
            <a:pPr marL="700088" lvl="1" indent="-342900">
              <a:buFont typeface="Symbol" panose="05050102010706020507" pitchFamily="18" charset="2"/>
              <a:buChar char="-"/>
            </a:pPr>
            <a:r>
              <a:rPr lang="de-CH" sz="2400" dirty="0">
                <a:sym typeface="Wingdings" panose="05000000000000000000" pitchFamily="2" charset="2"/>
              </a:rPr>
              <a:t>Menschen mit Behinderungen stehen mit Mittelpunkt</a:t>
            </a:r>
          </a:p>
          <a:p>
            <a:pPr marL="700088" lvl="1" indent="-342900">
              <a:buFont typeface="Symbol" panose="05050102010706020507" pitchFamily="18" charset="2"/>
              <a:buChar char="-"/>
            </a:pPr>
            <a:r>
              <a:rPr lang="de-CH" sz="2400" dirty="0">
                <a:sym typeface="Wingdings" panose="05000000000000000000" pitchFamily="2" charset="2"/>
              </a:rPr>
              <a:t>Grundsatz: Selbstbestimmung und Wahlfreiheit</a:t>
            </a:r>
          </a:p>
          <a:p>
            <a:pPr marL="700088" lvl="1" indent="-342900">
              <a:buFont typeface="Symbol" panose="05050102010706020507" pitchFamily="18" charset="2"/>
              <a:buChar char="-"/>
            </a:pPr>
            <a:r>
              <a:rPr lang="de-CH" sz="2400" dirty="0">
                <a:sym typeface="Wingdings" panose="05000000000000000000" pitchFamily="2" charset="2"/>
              </a:rPr>
              <a:t>Ist einfach und funktioniert für alle Behinderungsformen</a:t>
            </a:r>
          </a:p>
          <a:p>
            <a:endParaRPr lang="de-CH" sz="2400" dirty="0">
              <a:sym typeface="Wingdings" panose="05000000000000000000" pitchFamily="2" charset="2"/>
            </a:endParaRP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CH" sz="2400" dirty="0">
              <a:sym typeface="Wingdings" panose="05000000000000000000" pitchFamily="2" charset="2"/>
            </a:endParaRP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CH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43A00-C0E5-F64E-B7F3-B20E065A2C7A}" type="slidenum">
              <a:rPr lang="de-CH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73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Behindertenkonzept des Kantons Bern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sz="4800" dirty="0"/>
          </a:p>
          <a:p>
            <a:r>
              <a:rPr lang="de-CH" sz="4800" dirty="0"/>
              <a:t>Wo stehen wir heute?  </a:t>
            </a:r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ker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43A00-C0E5-F64E-B7F3-B20E065A2C7A}" type="slidenum">
              <a:rPr lang="de-CH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de-CH" dirty="0">
              <a:solidFill>
                <a:srgbClr val="000000"/>
              </a:solidFill>
            </a:endParaRPr>
          </a:p>
        </p:txBody>
      </p:sp>
      <p:pic>
        <p:nvPicPr>
          <p:cNvPr id="6" name="Grafik 5" descr="Fragezeichen Frage Antwort · Kostenloses Bild auf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2564904"/>
            <a:ext cx="2780928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76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Historie zum Berner Modell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43A00-C0E5-F64E-B7F3-B20E065A2C7A}" type="slidenum">
              <a:rPr lang="de-CH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de-CH" dirty="0">
              <a:solidFill>
                <a:srgbClr val="000000"/>
              </a:solidFill>
            </a:endParaRPr>
          </a:p>
        </p:txBody>
      </p:sp>
      <p:graphicFrame>
        <p:nvGraphicFramePr>
          <p:cNvPr id="8" name="Inhaltsplatzhalter 3"/>
          <p:cNvGraphicFramePr>
            <a:graphicFrameLocks/>
          </p:cNvGraphicFramePr>
          <p:nvPr/>
        </p:nvGraphicFramePr>
        <p:xfrm>
          <a:off x="0" y="184482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3287688" y="5085184"/>
            <a:ext cx="8151091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300" dirty="0"/>
              <a:t>VIBEL: Verfahren zur individuellen Bedarfsermittlung und Leistungsbemessung</a:t>
            </a:r>
          </a:p>
          <a:p>
            <a:r>
              <a:rPr lang="de-CH" sz="1300" dirty="0"/>
              <a:t>IHP: Individueller Hilfeplan </a:t>
            </a:r>
          </a:p>
          <a:p>
            <a:r>
              <a:rPr lang="de-CH" sz="1300" dirty="0"/>
              <a:t>BLG: Gesetz über die Leistungen für Menschen mit Behinderungen </a:t>
            </a:r>
          </a:p>
          <a:p>
            <a:r>
              <a:rPr lang="de-CH" sz="1300" b="1" dirty="0"/>
              <a:t>Total 19 Institutionen, 500 Menschen mit Behinderungen in Institutionen wohnend und 200 privat wohnende Menschen mit Behinderungen haben am Pilotprojekt teilgenommen.</a:t>
            </a:r>
            <a:endParaRPr lang="de-DE" sz="1300" b="1" dirty="0"/>
          </a:p>
          <a:p>
            <a:endParaRPr lang="de-DE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87612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Behindertenkonzept des Kantons Bern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dirty="0"/>
              <a:t>Wir haben immer noch das gleiche Ziel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dirty="0"/>
              <a:t>Wir sind auf dem Kurs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dirty="0"/>
              <a:t>Wir waren dem Ziel noch nie so nahe</a:t>
            </a:r>
          </a:p>
          <a:p>
            <a:pPr marL="814388" lvl="1" indent="-457200">
              <a:buFont typeface="Arial" panose="020B0604020202020204" pitchFamily="34" charset="0"/>
              <a:buChar char="•"/>
            </a:pPr>
            <a:r>
              <a:rPr lang="de-CH" dirty="0"/>
              <a:t>Gesetzesentwurf liegt vor</a:t>
            </a:r>
          </a:p>
          <a:p>
            <a:pPr marL="814388" lvl="1" indent="-457200">
              <a:buFont typeface="Arial" panose="020B0604020202020204" pitchFamily="34" charset="0"/>
              <a:buChar char="•"/>
            </a:pPr>
            <a:r>
              <a:rPr lang="de-CH" dirty="0"/>
              <a:t>Geplante Inkraftsetzung 1.Januar 2024</a:t>
            </a:r>
          </a:p>
          <a:p>
            <a:pPr marL="814388" lvl="1" indent="-457200">
              <a:buFont typeface="Arial" panose="020B0604020202020204" pitchFamily="34" charset="0"/>
              <a:buChar char="•"/>
            </a:pPr>
            <a:endParaRPr lang="de-CH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dirty="0"/>
              <a:t>Willkommen an Bord auf der Zielgeraden </a:t>
            </a:r>
            <a:r>
              <a:rPr lang="de-CH"/>
              <a:t>zum BLG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ker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43A00-C0E5-F64E-B7F3-B20E065A2C7A}" type="slidenum">
              <a:rPr lang="de-CH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48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Auswirkung des BLG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16138E7-7A87-44FA-8C4F-FCFA3BE84B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92949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Finanzierung gemäss individuellem Bedarf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kern="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43A00-C0E5-F64E-B7F3-B20E065A2C7A}" type="slidenum">
              <a:rPr lang="de-CH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de-CH" dirty="0">
              <a:solidFill>
                <a:srgbClr val="000000"/>
              </a:solidFill>
            </a:endParaRP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31266"/>
            <a:ext cx="12192000" cy="512673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055440" y="3326795"/>
            <a:ext cx="1044000" cy="246221"/>
          </a:xfrm>
          <a:prstGeom prst="rect">
            <a:avLst/>
          </a:prstGeom>
          <a:solidFill>
            <a:srgbClr val="EEF4E2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800" b="1" dirty="0" err="1"/>
              <a:t>SekundärfinanziererAIS</a:t>
            </a:r>
            <a:endParaRPr lang="de-CH" sz="8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8040216" y="3789040"/>
            <a:ext cx="1044000" cy="246221"/>
          </a:xfrm>
          <a:prstGeom prst="rect">
            <a:avLst/>
          </a:prstGeom>
          <a:solidFill>
            <a:srgbClr val="EEF4E2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800" b="1" dirty="0" err="1"/>
              <a:t>SekundärfinanziererAIS</a:t>
            </a:r>
            <a:endParaRPr lang="de-CH" sz="8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9408368" y="3789040"/>
            <a:ext cx="1148124" cy="246221"/>
          </a:xfrm>
          <a:prstGeom prst="rect">
            <a:avLst/>
          </a:prstGeom>
          <a:solidFill>
            <a:srgbClr val="EEF4E2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800" b="1" dirty="0"/>
              <a:t>Fachlich geeignete</a:t>
            </a:r>
            <a:br>
              <a:rPr lang="de-CH" sz="800" b="1" dirty="0"/>
            </a:br>
            <a:r>
              <a:rPr lang="de-CH" sz="800" b="1" dirty="0"/>
              <a:t>Bedarfsprüfungsstelle</a:t>
            </a:r>
          </a:p>
        </p:txBody>
      </p:sp>
    </p:spTree>
    <p:extLst>
      <p:ext uri="{BB962C8B-B14F-4D97-AF65-F5344CB8AC3E}">
        <p14:creationId xmlns:p14="http://schemas.microsoft.com/office/powerpoint/2010/main" val="38105012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POWERPOINTMASTERTEMPLATECONFIGURATION" val="&lt;!--Created with officeatwork--&gt;&#10;&lt;MasterTemplateConfiguration&gt;&#10;  &lt;TableOfContentsCollection&gt;&#10;    &lt;TableOfContents&gt;&#10;      &lt;Id&gt;2893430d-c01f-4af8-b18f-a132eb1634d6&lt;/Id&gt;&#10;      &lt;IdName&gt;Agenda&lt;/IdName&gt;&#10;      &lt;Label&gt;[[Translation('Toolbar.InhaltsverzeichnisErweitert')]]&lt;/Label&gt;&#10;      &lt;ImageMso&gt;FileNew&lt;/ImageMso&gt;&#10;      &lt;Image&gt;&lt;/Image&gt;&#10;      &lt;ShowToc&gt;true&lt;/ShowToc&gt;&#10;      &lt;Layout&gt;Titel und Inhalt / Titre et contenu&lt;/Layout&gt;&#10;      &lt;TableOfContentsTitle&gt;[[Translation('Doc.Inhaltsverzeichnis')]]&lt;/TableOfContentsTitle&gt;&#10;      &lt;Insert&gt;Titelfolie / Diapositive de titre&lt;/Insert&gt;&#10;      &lt;InsertRelativePosition&gt;After&lt;/InsertRelativePosition&gt;&#10;      &lt;Level1&gt;Kapiteltitel Weiss / Titre du chapitre blanc&lt;/Level1&gt;&#10;      &lt;Level2&gt;&lt;/Level2&gt;&#10;      &lt;Level3&gt;&lt;/Level3&gt;&#10;      &lt;Level4&gt;&lt;/Level4&gt;&#10;      &lt;Level5&gt;&lt;/Level5&gt;&#10;      &lt;ShowPositionIndicatorSlides&gt;true&lt;/ShowPositionIndicatorSlides&gt;&#10;      &lt;UseSeparatePositionIndicatorSlides&gt;true&lt;/UseSeparatePositionIndicatorSlides&gt;&#10;      &lt;PositionIndicatorSlidesLayout&gt;Kapitelübersicht / Aperçu du chapitre&lt;/PositionIndicatorSlidesLayout&gt;&#10;      &lt;PositionIndicatorSlidesTitle&gt;[[Translation('Doc.Kapitelübersicht')]]&lt;/PositionIndicatorSlidesTitle&gt;&#10;      &lt;PositionIndicatorSlidesInsertRelativePosition&gt;Before&lt;/PositionIndicatorSlidesInsertRelativePosition&gt;&#10;      &lt;PositionIndicatorSlidesLevel1&gt;Kapiteltitel Weiss / Titre du chapitre blanc&lt;/PositionIndicatorSlidesLevel1&gt;&#10;      &lt;PositionIndicatorSlidesLevel2&gt;&lt;/PositionIndicatorSlidesLevel2&gt;&#10;      &lt;PositionIndicatorSlidesLevel3&gt;&lt;/PositionIndicatorSlidesLevel3&gt;&#10;      &lt;PositionIndicatorSlidesLevel4&gt;&lt;/PositionIndicatorSlidesLevel4&gt;&#10;      &lt;IsSelected&gt;false&lt;/IsSelected&gt;&#10;      &lt;IsExpanded&gt;false&lt;/IsExpanded&gt;&#10;    &lt;/TableOfContents&gt;&#10;    &lt;TableOfContents&gt;&#10;      &lt;Id&gt;f4e5f415-f8b6-40cc-9bf2-2c1abc9c7da2&lt;/Id&gt;&#10;      &lt;IdName&gt;AgendaEinfach&lt;/IdName&gt;&#10;      &lt;Label&gt;[[Translation('Toolbar.InhaltsverzeichnisEinfach')]]&lt;/Label&gt;&#10;      &lt;ImageMso&gt;FileNew&lt;/ImageMso&gt;&#10;      &lt;Image&gt;&lt;/Image&gt;&#10;      &lt;ShowToc&gt;true&lt;/ShowToc&gt;&#10;      &lt;Layout&gt;Titel und Inhalt / Titre et contenu&lt;/Layout&gt;&#10;      &lt;TableOfContentsTitle&gt;[[Translation('Doc.Inhaltsverzeichnis')]]&lt;/TableOfContentsTitle&gt;&#10;      &lt;Insert&gt;Titelfolie / Diapositive de titre&lt;/Insert&gt;&#10;      &lt;InsertRelativePosition&gt;After&lt;/InsertRelativePosition&gt;&#10;      &lt;Level1&gt;Kapiteltitel Weiss / Titre du chapitre blanc&lt;/Level1&gt;&#10;      &lt;Level2&gt;&lt;/Level2&gt;&#10;      &lt;Level3&gt;&lt;/Level3&gt;&#10;      &lt;Level4&gt;&lt;/Level4&gt;&#10;      &lt;Level5&gt;&lt;/Level5&gt;&#10;      &lt;ShowPositionIndicatorSlides&gt;false&lt;/ShowPositionIndicatorSlides&gt;&#10;      &lt;UseSeparatePositionIndicatorSlides&gt;false&lt;/UseSeparatePositionIndicatorSlides&gt;&#10;      &lt;PositionIndicatorSlidesLayout&gt;&lt;/PositionIndicatorSlidesLayout&gt;&#10;      &lt;PositionIndicatorSlidesTitle&gt;&lt;/PositionIndicatorSlidesTitle&gt;&#10;      &lt;PositionIndicatorSlidesInsertRelativePosition&gt;Before&lt;/PositionIndicatorSlidesInsertRelativePosition&gt;&#10;      &lt;PositionIndicatorSlidesLevel1&gt;&lt;/PositionIndicatorSlidesLevel1&gt;&#10;      &lt;PositionIndicatorSlidesLevel2&gt;&lt;/PositionIndicatorSlidesLevel2&gt;&#10;      &lt;PositionIndicatorSlidesLevel3&gt;&lt;/PositionIndicatorSlidesLevel3&gt;&#10;      &lt;PositionIndicatorSlidesLevel4&gt;&lt;/PositionIndicatorSlidesLevel4&gt;&#10;      &lt;IsSelected&gt;false&lt;/IsSelected&gt;&#10;      &lt;IsExpanded&gt;false&lt;/IsExpanded&gt;&#10;    &lt;/TableOfContents&gt;&#10;  &lt;/TableOfContentsCollection&gt;&#10;  &lt;ThemeDefinition&gt;&#10;    &lt;DefaultThemeDefinition&gt;[[MasterProperty(&quot;Organisation&quot;, &quot;PpThemeDefault&quot;)]]&lt;/DefaultThemeDefinition&gt;&#10;    &lt;PresentationThemeDefinition&gt;[[MasterProperty(&quot;Organisation&quot;, &quot;PpThemesPresentation&quot;)]]&lt;/PresentationThemeDefinition&gt;&#10;    &lt;SlideThemeDefinition&gt;[[MasterProperty(&quot;Organisation&quot;, &quot;PpThemesSlides&quot;)]]&lt;/SlideThemeDefinition&gt;&#10;    &lt;ObjectThemeDefinition&gt;[[MasterProperty(&quot;Organisation&quot;, &quot;PpThemesObjects&quot;)]]&lt;/ObjectThemeDefinition&gt;&#10;  &lt;/ThemeDefinition&gt;&#10;  &lt;MasterProperties&gt;&#10;    &lt;MasterProperty Id=&quot;2004112217333376588294&quot;&gt;&#10;      &lt;Fields&gt;&#10;        &lt;Field Id=&quot;2005042611175985034586&quot; ShowField=&quot;false&quot; /&gt;&#10;        &lt;Field Id=&quot;2019111132748937894801&quot; ShowField=&quot;false&quot; /&gt;&#10;        &lt;Field Id=&quot;2019112614294731179588&quot; ShowField=&quot;false&quot; /&gt;&#10;        &lt;Field Id=&quot;2009081209284731179378&quot; ShowField=&quot;false&quot; /&gt;&#10;        &lt;Field Id=&quot;2019111313064731179378&quot; ShowField=&quot;false&quot; /&gt;&#10;        &lt;Field Id=&quot;2019111313074731179378&quot; ShowField=&quot;false&quot; /&gt;&#10;        &lt;Field Id=&quot;2009081217261556206966&quot; ShowField=&quot;false&quot; /&gt;&#10;        &lt;Field Id=&quot;2009081411491556789055&quot; ShowField=&quot;false&quot; /&gt;&#10;        &lt;Field Id=&quot;2019112614294731179988&quot; ShowField=&quot;false&quot; /&gt;&#10;        &lt;Field Id=&quot;2019112614294731179978&quot; ShowField=&quot;false&quot; /&gt;&#10;        &lt;Field Id=&quot;2019112614294731179968&quot; ShowField=&quot;false&quot; /&gt;&#10;        &lt;Field Id=&quot;2019112614294731179958&quot; ShowField=&quot;false&quot; /&gt;&#10;        &lt;Field Id=&quot;2019112614294731179948&quot; ShowField=&quot;false&quot; /&gt;&#10;        &lt;Field Id=&quot;2019112614294731179938&quot; ShowField=&quot;false&quot; /&gt;&#10;        &lt;Field Id=&quot;2019112614294731179928&quot; ShowField=&quot;false&quot; /&gt;&#10;        &lt;Field Id=&quot;2019112614294731179918&quot; ShowField=&quot;false&quot; /&gt;&#10;        &lt;Field Id=&quot;2019112614294731179908&quot; ShowField=&quot;false&quot; /&gt;&#10;        &lt;Field Id=&quot;2019112614294731179888&quot; ShowField=&quot;false&quot; /&gt;&#10;        &lt;Field Id=&quot;2019112614294731179788&quot; ShowField=&quot;false&quot; /&gt;&#10;        &lt;Field Id=&quot;2019112614294731179688&quot; ShowField=&quot;false&quot; /&gt;&#10;        &lt;Field Id=&quot;2019112614294731179683&quot; ShowField=&quot;false&quot; /&gt;&#10;        &lt;Field Id=&quot;2011973463486587459834&quot; ShowField=&quot;true&quot; /&gt;&#10;        &lt;Field Id=&quot;2011349845823498345623&quot; ShowField=&quot;true&quot; /&gt;&#10;        &lt;Field Id=&quot;2019072916390070663768&quot; ShowField=&quot;false&quot; /&gt;&#10;        &lt;Field Id=&quot;2019112614294731179999&quot; ShowField=&quot;false&quot; /&gt;&#10;        &lt;Field Id=&quot;2019112614301556209999&quot; ShowField=&quot;false&quot; /&gt;&#10;        &lt;Field Id=&quot;2009081209284731179999&quot; ShowField=&quot;false&quot; /&gt;&#10;        &lt;Field Id=&quot;2009081217261556209999&quot; ShowField=&quot;false&quot; /&gt;&#10;        &lt;Field Id=&quot;2009081411491556789999&quot; ShowField=&quot;false&quot; /&gt;&#10;        &lt;Field Id=&quot;2019112614294731179488&quot; ShowField=&quot;false&quot; /&gt;&#10;        &lt;Field Id=&quot;2004111209284799999999&quot; ShowField=&quot;false&quot; /&gt;&#10;        &lt;Field Id=&quot;2005042611175985034679&quot; ShowField=&quot;false&quot; /&gt;&#10;        &lt;Field Id=&quot;2004111209284731179378&quot; ShowField=&quot;false&quot; /&gt;&#10;        &lt;Field Id=&quot;2004112217261556206966&quot; ShowField=&quot;false&quot; /&gt;&#10;        &lt;Field Id=&quot;2006083110591114259288&quot; ShowField=&quot;false&quot; /&gt;&#10;        &lt;Field Id=&quot;2007041211231703485210&quot; ShowField=&quot;false&quot; /&gt;&#10;        &lt;Field Id=&quot;2011103201300799999999&quot; ShowField=&quot;false&quot; /&gt;&#10;      &lt;/Fields&gt;&#10;    &lt;/MasterProperty&gt;&#10;  &lt;/MasterProperties&gt;&#10;  &lt;ContentItems&gt;&#10;    &lt;ContentItem Language=&quot;4108&quot; IsDefault=&quot;false&quot;&gt;&#10;      &lt;File HasContent=&quot;false&quot; LinkToLanguage=&quot;&quot; /&gt;&#10;    &lt;/ContentItem&gt;&#10;    &lt;ContentItem Language=&quot;2055&quot; IsDefault=&quot;true&quot;&gt;&#10;      &lt;File HasContent=&quot;true&quot; LinkToLanguage=&quot;&quot; /&gt;&#10;    &lt;/ContentItem&gt;&#10;  &lt;/ContentItems&gt;&#10;&lt;/MasterTemplateConfiguration&gt;"/>
  <p:tag name="OFFICEATWORKPOWERPOINTMASTERTEMPLATEID" val="PRÄSENTATION"/>
  <p:tag name="OAWWIZARDSTEPS" val="0|1|4"/>
  <p:tag name="ZOAWLANGID" val="2055"/>
  <p:tag name="OAWDOCPROPSOURCE" val="&lt;Profile SelectedUID=&quot;&quot;&gt;&lt;DocProp UID=&quot;2002122011014149059130932&quot; EntryUID=&quot;2003121817293296325874&quot;&gt;&lt;Field Name=&quot;IDName&quot; Value=&quot;(Leer)&quot;/&gt;&lt;/DocProp&gt;&lt;DocProp UID=&quot;2006040509495284662868&quot; EntryUID=&quot;2020062209200150658275&quot;&gt;&lt;Field Name=&quot;IDName&quot; Value=&quot;Witschi Roger, Sachbearbeiter&quot;/&gt;&lt;Field Name=&quot;Name&quot; Value=&quot;Roger Witschi&quot;/&gt;&lt;Field Name=&quot;Title_before_G&quot; Value=&quot;&quot;/&gt;&lt;Field Name=&quot;Title_before_F&quot; Value=&quot;&quot;/&gt;&lt;Field Name=&quot;Title_after_G&quot; Value=&quot;&quot;/&gt;&lt;Field Name=&quot;Title_after_F&quot; Value=&quot;&quot;/&gt;&lt;Field Name=&quot;Function_G&quot; Value=&quot;Sachbearbeiter&quot;/&gt;&lt;Field Name=&quot;Function_F&quot; Value=&quot;Collaborateur spécialisé&quot;/&gt;&lt;Field Name=&quot;DirectPhone&quot; Value=&quot;+41 31 636 91 17&quot;/&gt;&lt;Field Name=&quot;DirectFax&quot; Value=&quot;&quot;/&gt;&lt;Field Name=&quot;Mobile&quot; Value=&quot;&quot;/&gt;&lt;Field Name=&quot;EMail&quot; Value=&quot;roger.witschi1@be.ch&quot;/&gt;&lt;Field Name=&quot;Initials&quot; Value=&quot;rwi&quot;/&gt;&lt;Field Name=&quot;Unit_G&quot; Value=&quot;Abteilung Soziale Einrichtungen und Assistenz&quot;/&gt;&lt;Field Name=&quot;Unit2_G&quot; Value=&quot;&quot;/&gt;&lt;Field Name=&quot;Unit_F&quot; Value=&quot;Division Institutions sociales et assistance&quot;/&gt;&lt;Field Name=&quot;Unit2_F&quot; Value=&quot;&quot;/&gt;&lt;Field Name=&quot;UnitAddress&quot; Value=&quot;Rathausgasse 1&quot;/&gt;&lt;Field Name=&quot;UnitZIP&quot; Value=&quot;3011&quot;/&gt;&lt;Field Name=&quot;UnitCity&quot; Value=&quot;Bern&quot;/&gt;&lt;Field Name=&quot;SignaturePicture&quot; Value=&quot;&quot;/&gt;&lt;Field Name=&quot;Data_UID&quot; Value=&quot;2020062209200150658275&quot;/&gt;&lt;Field Name=&quot;Field_Name&quot; Value=&quot;&quot;/&gt;&lt;Field Name=&quot;Field_UID&quot; Value=&quot;&quot;/&gt;&lt;Field Name=&quot;ML_LCID&quot; Value=&quot;&quot;/&gt;&lt;Field Name=&quot;ML_Value&quot; Value=&quot;&quot;/&gt;&lt;/DocProp&gt;&lt;DocProp UID=&quot;2007032314320003618694&quot; EntryUID=&quot;2003121817293296325874&quot;&gt;&lt;Field Name=&quot;IDName&quot; Value=&quot;(Leer)&quot;/&gt;&lt;/DocProp&gt;&lt;DocProp UID=&quot;200212191811121321310321301031x&quot; EntryUID=&quot;2020062209200150658275&quot;&gt;&lt;Field Name=&quot;IDName&quot; Value=&quot;Witschi Roger, Sachbearbeiter&quot;/&gt;&lt;Field Name=&quot;Name&quot; Value=&quot;Roger Witschi&quot;/&gt;&lt;Field Name=&quot;Title_before_G&quot; Value=&quot;&quot;/&gt;&lt;Field Name=&quot;Title_before_F&quot; Value=&quot;&quot;/&gt;&lt;Field Name=&quot;Title_after_G&quot; Value=&quot;&quot;/&gt;&lt;Field Name=&quot;Title_after_F&quot; Value=&quot;&quot;/&gt;&lt;Field Name=&quot;Function_G&quot; Value=&quot;Sachbearbeiter&quot;/&gt;&lt;Field Name=&quot;Function_F&quot; Value=&quot;Collaborateur spécialisé&quot;/&gt;&lt;Field Name=&quot;DirectPhone&quot; Value=&quot;+41 31 636 91 17&quot;/&gt;&lt;Field Name=&quot;DirectFax&quot; Value=&quot;&quot;/&gt;&lt;Field Name=&quot;Mobile&quot; Value=&quot;&quot;/&gt;&lt;Field Name=&quot;EMail&quot; Value=&quot;roger.witschi1@be.ch&quot;/&gt;&lt;Field Name=&quot;Initials&quot; Value=&quot;rwi&quot;/&gt;&lt;Field Name=&quot;Unit_G&quot; Value=&quot;Abteilung Soziale Einrichtungen und Assistenz&quot;/&gt;&lt;Field Name=&quot;Unit2_G&quot; Value=&quot;&quot;/&gt;&lt;Field Name=&quot;Unit_F&quot; Value=&quot;Division Institutions sociales et assistance&quot;/&gt;&lt;Field Name=&quot;Unit2_F&quot; Value=&quot;&quot;/&gt;&lt;Field Name=&quot;UnitAddress&quot; Value=&quot;Rathausgasse 1&quot;/&gt;&lt;Field Name=&quot;UnitZIP&quot; Value=&quot;3011&quot;/&gt;&lt;Field Name=&quot;UnitCity&quot; Value=&quot;Bern&quot;/&gt;&lt;Field Name=&quot;SignaturePicture&quot; Value=&quot;&quot;/&gt;&lt;Field Name=&quot;Data_UID&quot; Value=&quot;2020062209200150658275&quot;/&gt;&lt;Field Name=&quot;Field_Name&quot; Value=&quot;&quot;/&gt;&lt;Field Name=&quot;Field_UID&quot; Value=&quot;&quot;/&gt;&lt;Field Name=&quot;ML_LCID&quot; Value=&quot;&quot;/&gt;&lt;Field Name=&quot;ML_Value&quot; Value=&quot;&quot;/&gt;&lt;/DocProp&gt;&lt;DocProp UID=&quot;2003080714212273705547&quot; EntryUID=&quot;&quot; UserInformation=&quot;Data from SAP&quot; Interface=&quot;-1&quot;&gt;&lt;/DocProp&gt;&lt;DocProp UID=&quot;2002122010583847234010578&quot; EntryUID=&quot;2020062209200150658275&quot;&gt;&lt;Field Name=&quot;IDName&quot; Value=&quot;Witschi Roger, Sachbearbeiter&quot;/&gt;&lt;Field Name=&quot;Name&quot; Value=&quot;Roger Witschi&quot;/&gt;&lt;Field Name=&quot;Title_before_G&quot; Value=&quot;&quot;/&gt;&lt;Field Name=&quot;Title_before_F&quot; Value=&quot;&quot;/&gt;&lt;Field Name=&quot;Title_after_G&quot; Value=&quot;&quot;/&gt;&lt;Field Name=&quot;Title_after_F&quot; Value=&quot;&quot;/&gt;&lt;Field Name=&quot;Function_G&quot; Value=&quot;Sachbearbeiter&quot;/&gt;&lt;Field Name=&quot;Function_F&quot; Value=&quot;Collaborateur spécialisé&quot;/&gt;&lt;Field Name=&quot;DirectPhone&quot; Value=&quot;+41 31 636 91 17&quot;/&gt;&lt;Field Name=&quot;DirectFax&quot; Value=&quot;&quot;/&gt;&lt;Field Name=&quot;Mobile&quot; Value=&quot;&quot;/&gt;&lt;Field Name=&quot;EMail&quot; Value=&quot;roger.witschi1@be.ch&quot;/&gt;&lt;Field Name=&quot;Initials&quot; Value=&quot;rwi&quot;/&gt;&lt;Field Name=&quot;Unit_G&quot; Value=&quot;Abteilung Soziale Einrichtungen und Assistenz&quot;/&gt;&lt;Field Name=&quot;Unit2_G&quot; Value=&quot;&quot;/&gt;&lt;Field Name=&quot;Unit_F&quot; Value=&quot;Division Institutions sociales et assistance&quot;/&gt;&lt;Field Name=&quot;Unit2_F&quot; Value=&quot;&quot;/&gt;&lt;Field Name=&quot;UnitAddress&quot; Value=&quot;Rathausgasse 1&quot;/&gt;&lt;Field Name=&quot;UnitZIP&quot; Value=&quot;3011&quot;/&gt;&lt;Field Name=&quot;UnitCity&quot; Value=&quot;Bern&quot;/&gt;&lt;Field Name=&quot;SignaturePicture&quot; Value=&quot;&quot;/&gt;&lt;Field Name=&quot;Data_UID&quot; Value=&quot;2020062209200150658275&quot;/&gt;&lt;Field Name=&quot;Field_Name&quot; Value=&quot;&quot;/&gt;&lt;Field Name=&quot;Field_UID&quot; Value=&quot;&quot;/&gt;&lt;Field Name=&quot;ML_LCID&quot; Value=&quot;&quot;/&gt;&lt;Field Name=&quot;ML_Value&quot; Value=&quot;&quot;/&gt;&lt;/DocProp&gt;&lt;DocProp UID=&quot;2003061115381095709037&quot; EntryUID=&quot;2003121817293296325874&quot;&gt;&lt;Field Name=&quot;IDName&quot; Value=&quot;(Leer)&quot;/&gt;&lt;/DocProp&gt;&lt;DocProp UID=&quot;2007042109161414432689&quot; EntryUID=&quot;&quot; UserInformation=&quot;Data from SAP&quot; Interface=&quot;-1&quot;&gt;&lt;/DocProp&gt;&lt;DocProp UID=&quot;2004112217290390304928&quot; EntryUID=&quot;&quot; UserInformation=&quot;Data from SAP&quot; Interface=&quot;-1&quot;&gt;&lt;/DocProp&gt;&lt;DocProp UID=&quot;2004112217333376588294&quot; EntryUID=&quot;2004123010144120300001&quot;&gt;&lt;Field UID=&quot;2011973463486587459834&quot; Name=&quot;PresentationTitle&quot; Value=&quot;Test&quot;/&gt;&lt;Field UID=&quot;2011349845823498345623&quot; Name=&quot;PresentationSubTitle&quot; Value=&quot;&quot;/&gt;&lt;/DocProp&gt;&lt;/Profile&gt;&#10;"/>
  <p:tag name="OFFICEATWORKPRESENTATIONPROJECTID" val="gefbech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If(Translation('LanguageID')='4108',MasterProperty('Organisation', 'CompanyFR_1')&amp;MasterProperty('Organisation', 'CompanyFR_2'),MasterProperty('Organisation', 'CompanyDE_1'))]]&#10;&#10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Untertitel hinzufüge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ustomField&quot;, &quot;PresentationDate&quot;)]] 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Kapiteltitel hinzufüge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masterformat durch Klicken bearbeite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Formatvorlagen des Textmasters bearbeiten&#10;Zweite Eben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 hinzufüge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ustomField&quot;, &quot;PresentationDate&quot;)]]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ustomField&quot;, &quot;PresentationDate&quot;)]] 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Untertitel hinzufüge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ustomField&quot;, &quot;PresentationDate&quot;)]] 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ustomField&quot;, &quot;PresentationDate&quot;)]] 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ustomField&quot;, &quot;PresentationDate&quot;)]] 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ustomField&quot;, &quot;PresentationDate&quot;)]] 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ustomField&quot;, &quot;PresentationDate&quot;)]] 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ustomField&quot;, &quot;PresentationDate&quot;)]] 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ustomField&quot;, &quot;PresentationDate&quot;)]] 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ustomField&quot;, &quot;PresentationDate&quot;)]] 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Translation('Doc.Contact')]]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If(MasterProperty('Author','Title_before_G')='','',If(Translation('LanguageID')='4108',MasterProperty('Author','Title_before_F')&amp;' ',MasterProperty('Author','Title_before_G')&amp;' '))&amp;MasterProperty('Author','Name')&amp;If(MasterProperty('Author','Title_after_G')='','',If(Translation('LanguageID')='4108',', '&amp;MasterProperty('Author','Title_after_F'),', '&amp;MasterProperty('Author','Title_after_G')))]]&#10;[[If(Translation('LanguageID')='4108',MasterProperty('Author','Unit_F'),MasterProperty('Author','Unit_G'))]]&#10;[[MasterProperty(&quot;Author&quot;, &quot;EMail&quot;)]]&#10;[[MasterProperty(&quot;Author&quot;, &quot;DirectPhone&quot;)]]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ustomField&quot;, &quot;PresentationDate&quot;)]] 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ustomField&quot;, &quot;PresentationSubTitle&quot;)]]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ustomField&quot;, &quot;PresentationTitle&quot;)]]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ustomField&quot;, &quot;PresentationDate&quot;)]] 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ustomField&quot;, &quot;PresentationDate&quot;)]] 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If(MasterProperty('Author','Title_before_G')='','',If(Translation('LanguageID')='4108',MasterProperty('Author','Title_before_F')&amp;' ',MasterProperty('Author','Title_before_G')&amp;' '))&amp;MasterProperty('Author','Name')&amp;If(MasterProperty('Author','Title_after_G')='','',If(Translation('LanguageID')='4108',', '&amp;MasterProperty('Author','Title_after_F'),', '&amp;MasterProperty('Author','Title_after_G')))]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If(Translation('LanguageID')='4108',MasterProperty('Author','Unit_F'),MasterProperty('Author','Unit_G'))]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If(Translation('LanguageID')='4108',MasterProperty('Organisation', 'DepartmentFR_1'),MasterProperty('Organisation', 'DepartmentDE_1'))]]&#10;"/>
</p:tagLst>
</file>

<file path=ppt/theme/theme1.xml><?xml version="1.0" encoding="utf-8"?>
<a:theme xmlns:a="http://schemas.openxmlformats.org/drawingml/2006/main" name="16zu9 GSI">
  <a:themeElements>
    <a:clrScheme name="Kanton Bern">
      <a:dk1>
        <a:sysClr val="windowText" lastClr="000000"/>
      </a:dk1>
      <a:lt1>
        <a:sysClr val="window" lastClr="FFFFFF"/>
      </a:lt1>
      <a:dk2>
        <a:srgbClr val="63737B"/>
      </a:dk2>
      <a:lt2>
        <a:srgbClr val="B1B9BD"/>
      </a:lt2>
      <a:accent1>
        <a:srgbClr val="3C505A"/>
      </a:accent1>
      <a:accent2>
        <a:srgbClr val="96D7F0"/>
      </a:accent2>
      <a:accent3>
        <a:srgbClr val="A0C7A0"/>
      </a:accent3>
      <a:accent4>
        <a:srgbClr val="E1D2C6"/>
      </a:accent4>
      <a:accent5>
        <a:srgbClr val="644B41"/>
      </a:accent5>
      <a:accent6>
        <a:srgbClr val="FF0000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16zu9 GSI" id="{2749A596-72D6-4935-AEEC-7765B004D3A5}" vid="{F3FAC5FE-8B48-4DB7-9AF1-540871815E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604</Words>
  <Application>Microsoft Office PowerPoint</Application>
  <PresentationFormat>Breitbild</PresentationFormat>
  <Paragraphs>131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Calibri</vt:lpstr>
      <vt:lpstr>Symbol</vt:lpstr>
      <vt:lpstr>Wingdings</vt:lpstr>
      <vt:lpstr>16zu9 GSI</vt:lpstr>
      <vt:lpstr>PowerPoint-Präsentation</vt:lpstr>
      <vt:lpstr>Ausgangslage des BLG</vt:lpstr>
      <vt:lpstr>Ausgangslage im Kanton Bern</vt:lpstr>
      <vt:lpstr>Warum ein Systemwechsel?</vt:lpstr>
      <vt:lpstr>Behindertenkonzept des Kantons Bern</vt:lpstr>
      <vt:lpstr>Historie zum Berner Modell</vt:lpstr>
      <vt:lpstr>Behindertenkonzept des Kantons Bern</vt:lpstr>
      <vt:lpstr>Auswirkung des BLG</vt:lpstr>
      <vt:lpstr>Finanzierung gemäss individuellem Bedarf</vt:lpstr>
      <vt:lpstr>Individuelle Bedarfsermittlung - 2 Settings mit Optionen</vt:lpstr>
      <vt:lpstr>Was sich für Menschen mit Behinderungen ändert</vt:lpstr>
      <vt:lpstr>Was sich für Heime ändert</vt:lpstr>
      <vt:lpstr>Was sich für Angehörige ändert</vt:lpstr>
      <vt:lpstr>Auswirkungen des neuen Modells</vt:lpstr>
      <vt:lpstr>Umsetzung Systemwechsel</vt:lpstr>
      <vt:lpstr>Umsetzung</vt:lpstr>
      <vt:lpstr>Umsetzung</vt:lpstr>
      <vt:lpstr>Sicherheit im neuen Modell</vt:lpstr>
      <vt:lpstr>Behindertenkonzept des Kantons Bern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2020-01-09T12:51:27Z</dcterms:created>
  <dcterms:modified xsi:type="dcterms:W3CDTF">2021-11-22T13:25:17Z</dcterms:modified>
</cp:coreProperties>
</file>